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698" r:id="rId2"/>
    <p:sldId id="699" r:id="rId3"/>
    <p:sldId id="700" r:id="rId4"/>
    <p:sldId id="708" r:id="rId5"/>
    <p:sldId id="702" r:id="rId6"/>
    <p:sldId id="711" r:id="rId7"/>
    <p:sldId id="731" r:id="rId8"/>
    <p:sldId id="715" r:id="rId9"/>
    <p:sldId id="730" r:id="rId10"/>
  </p:sldIdLst>
  <p:sldSz cx="12192000" cy="6858000"/>
  <p:notesSz cx="6858000" cy="9144000"/>
  <p:embeddedFontLst>
    <p:embeddedFont>
      <p:font typeface="KoPubWorld돋움체 Bold" panose="020B0600000101010101" charset="-127"/>
      <p:bold r:id="rId12"/>
    </p:embeddedFont>
    <p:embeddedFont>
      <p:font typeface="KoPubWorld돋움체 Medium" panose="020B0600000101010101" charset="-127"/>
      <p:regular r:id="rId13"/>
    </p:embeddedFont>
    <p:embeddedFont>
      <p:font typeface="Pretendard ExtraBold" panose="02000903000000020004" pitchFamily="2" charset="-127"/>
      <p:bold r:id="rId14"/>
    </p:embeddedFont>
    <p:embeddedFont>
      <p:font typeface="Pretendard Light" panose="02000403000000020004" pitchFamily="2" charset="-127"/>
      <p:regular r:id="rId15"/>
    </p:embeddedFont>
    <p:embeddedFont>
      <p:font typeface="Pretendard Medium" panose="02000603000000020004" pitchFamily="2" charset="-127"/>
      <p:regular r:id="rId16"/>
    </p:embeddedFont>
    <p:embeddedFont>
      <p:font typeface="Pretendard SemiBold" panose="02000703000000020004" pitchFamily="2" charset="-127"/>
      <p:bold r:id="rId17"/>
    </p:embeddedFont>
    <p:embeddedFont>
      <p:font typeface="나눔스퀘어 네오 Bold" panose="020B0600000101010101" charset="-127"/>
      <p:bold r:id="rId18"/>
    </p:embeddedFont>
    <p:embeddedFont>
      <p:font typeface="나눔스퀘어 네오 ExtraBold" panose="020B0600000101010101" charset="-127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pm 김용민" initials="kym" lastIdx="0" clrIdx="0">
    <p:extLst>
      <p:ext uri="{19B8F6BF-5375-455C-9EA6-DF929625EA0E}">
        <p15:presenceInfo xmlns:p15="http://schemas.microsoft.com/office/powerpoint/2012/main" userId="be4846c5d5531953" providerId="Windows Live"/>
      </p:ext>
    </p:extLst>
  </p:cmAuthor>
  <p:cmAuthor id="2" name="ampm" initials="a" lastIdx="2" clrIdx="1">
    <p:extLst>
      <p:ext uri="{19B8F6BF-5375-455C-9EA6-DF929625EA0E}">
        <p15:presenceInfo xmlns:p15="http://schemas.microsoft.com/office/powerpoint/2012/main" userId="amp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2F5"/>
    <a:srgbClr val="ED7D31"/>
    <a:srgbClr val="FFC000"/>
    <a:srgbClr val="CCFFFF"/>
    <a:srgbClr val="6699FF"/>
    <a:srgbClr val="012FA1"/>
    <a:srgbClr val="002060"/>
    <a:srgbClr val="0070C0"/>
    <a:srgbClr val="FFFFFF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98" autoAdjust="0"/>
    <p:restoredTop sz="92999" autoAdjust="0"/>
  </p:normalViewPr>
  <p:slideViewPr>
    <p:cSldViewPr snapToGrid="0">
      <p:cViewPr varScale="1">
        <p:scale>
          <a:sx n="99" d="100"/>
          <a:sy n="99" d="100"/>
        </p:scale>
        <p:origin x="9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6C61-D662-46D1-BDC0-142711228E1F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758C5-96B4-446A-A8FD-B84EEB3FECA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43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브랜드요약입니다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</a:t>
            </a:r>
            <a:r>
              <a:rPr lang="ko-KR" altLang="en-US" dirty="0"/>
              <a:t>사는 남성 쇼핑몰로 월 평균 </a:t>
            </a:r>
            <a:r>
              <a:rPr lang="ko-KR" altLang="en-US" dirty="0" err="1"/>
              <a:t>스펜딩</a:t>
            </a:r>
            <a:r>
              <a:rPr lang="ko-KR" altLang="en-US" dirty="0"/>
              <a:t> </a:t>
            </a:r>
            <a:r>
              <a:rPr lang="en-US" altLang="ko-KR" dirty="0"/>
              <a:t>50</a:t>
            </a:r>
            <a:r>
              <a:rPr lang="ko-KR" altLang="en-US" dirty="0"/>
              <a:t>만원의 계정이었습니다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광고주의 구체적인 </a:t>
            </a:r>
            <a:r>
              <a:rPr lang="en-US" altLang="ko-KR" dirty="0"/>
              <a:t>KPI</a:t>
            </a:r>
            <a:r>
              <a:rPr lang="ko-KR" altLang="en-US" dirty="0"/>
              <a:t>가 없었던 상태였으며</a:t>
            </a:r>
            <a:endParaRPr lang="en-US" altLang="ko-KR" dirty="0"/>
          </a:p>
          <a:p>
            <a:r>
              <a:rPr lang="ko-KR" altLang="en-US" dirty="0"/>
              <a:t>평균 </a:t>
            </a:r>
            <a:r>
              <a:rPr lang="en-US" altLang="ko-KR" dirty="0"/>
              <a:t>ROAS</a:t>
            </a:r>
            <a:r>
              <a:rPr lang="ko-KR" altLang="en-US" dirty="0"/>
              <a:t>는 </a:t>
            </a:r>
            <a:r>
              <a:rPr lang="en-US" altLang="ko-KR" dirty="0"/>
              <a:t>200% </a:t>
            </a:r>
            <a:r>
              <a:rPr lang="ko-KR" altLang="en-US" dirty="0"/>
              <a:t>이상 그리고 브랜딩을 목적으로 광고 집행을 희망하였습니다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E8C1A-CC21-4953-A103-82FBBC1CB56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69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브랜드요약입니다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</a:t>
            </a:r>
            <a:r>
              <a:rPr lang="ko-KR" altLang="en-US" dirty="0"/>
              <a:t>사는 남성 쇼핑몰로 월 평균 </a:t>
            </a:r>
            <a:r>
              <a:rPr lang="ko-KR" altLang="en-US" dirty="0" err="1"/>
              <a:t>스펜딩</a:t>
            </a:r>
            <a:r>
              <a:rPr lang="ko-KR" altLang="en-US" dirty="0"/>
              <a:t> </a:t>
            </a:r>
            <a:r>
              <a:rPr lang="en-US" altLang="ko-KR" dirty="0"/>
              <a:t>50</a:t>
            </a:r>
            <a:r>
              <a:rPr lang="ko-KR" altLang="en-US" dirty="0"/>
              <a:t>만원의 계정이었습니다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광고주의 구체적인 </a:t>
            </a:r>
            <a:r>
              <a:rPr lang="en-US" altLang="ko-KR" dirty="0"/>
              <a:t>KPI</a:t>
            </a:r>
            <a:r>
              <a:rPr lang="ko-KR" altLang="en-US" dirty="0"/>
              <a:t>가 없었던 상태였으며</a:t>
            </a:r>
            <a:endParaRPr lang="en-US" altLang="ko-KR" dirty="0"/>
          </a:p>
          <a:p>
            <a:r>
              <a:rPr lang="ko-KR" altLang="en-US" dirty="0"/>
              <a:t>평균 </a:t>
            </a:r>
            <a:r>
              <a:rPr lang="en-US" altLang="ko-KR" dirty="0"/>
              <a:t>ROAS</a:t>
            </a:r>
            <a:r>
              <a:rPr lang="ko-KR" altLang="en-US" dirty="0"/>
              <a:t>는 </a:t>
            </a:r>
            <a:r>
              <a:rPr lang="en-US" altLang="ko-KR" dirty="0"/>
              <a:t>200% </a:t>
            </a:r>
            <a:r>
              <a:rPr lang="ko-KR" altLang="en-US" dirty="0"/>
              <a:t>이상 그리고 브랜딩을 목적으로 광고 집행을 희망하였습니다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E8C1A-CC21-4953-A103-82FBBC1CB56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01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브랜드요약입니다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</a:t>
            </a:r>
            <a:r>
              <a:rPr lang="ko-KR" altLang="en-US" dirty="0"/>
              <a:t>사는 남성 쇼핑몰로 월 평균 </a:t>
            </a:r>
            <a:r>
              <a:rPr lang="ko-KR" altLang="en-US" dirty="0" err="1"/>
              <a:t>스펜딩</a:t>
            </a:r>
            <a:r>
              <a:rPr lang="ko-KR" altLang="en-US" dirty="0"/>
              <a:t> </a:t>
            </a:r>
            <a:r>
              <a:rPr lang="en-US" altLang="ko-KR" dirty="0"/>
              <a:t>50</a:t>
            </a:r>
            <a:r>
              <a:rPr lang="ko-KR" altLang="en-US" dirty="0"/>
              <a:t>만원의 계정이었습니다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광고주의 구체적인 </a:t>
            </a:r>
            <a:r>
              <a:rPr lang="en-US" altLang="ko-KR" dirty="0"/>
              <a:t>KPI</a:t>
            </a:r>
            <a:r>
              <a:rPr lang="ko-KR" altLang="en-US" dirty="0"/>
              <a:t>가 없었던 상태였으며</a:t>
            </a:r>
            <a:endParaRPr lang="en-US" altLang="ko-KR" dirty="0"/>
          </a:p>
          <a:p>
            <a:r>
              <a:rPr lang="ko-KR" altLang="en-US" dirty="0"/>
              <a:t>평균 </a:t>
            </a:r>
            <a:r>
              <a:rPr lang="en-US" altLang="ko-KR" dirty="0"/>
              <a:t>ROAS</a:t>
            </a:r>
            <a:r>
              <a:rPr lang="ko-KR" altLang="en-US" dirty="0"/>
              <a:t>는 </a:t>
            </a:r>
            <a:r>
              <a:rPr lang="en-US" altLang="ko-KR" dirty="0"/>
              <a:t>200% </a:t>
            </a:r>
            <a:r>
              <a:rPr lang="ko-KR" altLang="en-US" dirty="0"/>
              <a:t>이상 그리고 브랜딩을 목적으로 광고 집행을 희망하였습니다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E8C1A-CC21-4953-A103-82FBBC1CB56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922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브랜드요약입니다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</a:t>
            </a:r>
            <a:r>
              <a:rPr lang="ko-KR" altLang="en-US" dirty="0"/>
              <a:t>사는 남성 쇼핑몰로 월 평균 </a:t>
            </a:r>
            <a:r>
              <a:rPr lang="ko-KR" altLang="en-US" dirty="0" err="1"/>
              <a:t>스펜딩</a:t>
            </a:r>
            <a:r>
              <a:rPr lang="ko-KR" altLang="en-US" dirty="0"/>
              <a:t> </a:t>
            </a:r>
            <a:r>
              <a:rPr lang="en-US" altLang="ko-KR" dirty="0"/>
              <a:t>50</a:t>
            </a:r>
            <a:r>
              <a:rPr lang="ko-KR" altLang="en-US" dirty="0"/>
              <a:t>만원의 계정이었습니다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광고주의 구체적인 </a:t>
            </a:r>
            <a:r>
              <a:rPr lang="en-US" altLang="ko-KR" dirty="0"/>
              <a:t>KPI</a:t>
            </a:r>
            <a:r>
              <a:rPr lang="ko-KR" altLang="en-US" dirty="0"/>
              <a:t>가 없었던 상태였으며</a:t>
            </a:r>
            <a:endParaRPr lang="en-US" altLang="ko-KR" dirty="0"/>
          </a:p>
          <a:p>
            <a:r>
              <a:rPr lang="ko-KR" altLang="en-US" dirty="0"/>
              <a:t>평균 </a:t>
            </a:r>
            <a:r>
              <a:rPr lang="en-US" altLang="ko-KR" dirty="0"/>
              <a:t>ROAS</a:t>
            </a:r>
            <a:r>
              <a:rPr lang="ko-KR" altLang="en-US" dirty="0"/>
              <a:t>는 </a:t>
            </a:r>
            <a:r>
              <a:rPr lang="en-US" altLang="ko-KR" dirty="0"/>
              <a:t>200% </a:t>
            </a:r>
            <a:r>
              <a:rPr lang="ko-KR" altLang="en-US" dirty="0"/>
              <a:t>이상 그리고 브랜딩을 목적으로 광고 집행을 희망하였습니다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E8C1A-CC21-4953-A103-82FBBC1CB56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402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브랜드요약입니다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</a:t>
            </a:r>
            <a:r>
              <a:rPr lang="ko-KR" altLang="en-US" dirty="0"/>
              <a:t>사는 남성 쇼핑몰로 월 평균 </a:t>
            </a:r>
            <a:r>
              <a:rPr lang="ko-KR" altLang="en-US" dirty="0" err="1"/>
              <a:t>스펜딩</a:t>
            </a:r>
            <a:r>
              <a:rPr lang="ko-KR" altLang="en-US" dirty="0"/>
              <a:t> </a:t>
            </a:r>
            <a:r>
              <a:rPr lang="en-US" altLang="ko-KR" dirty="0"/>
              <a:t>50</a:t>
            </a:r>
            <a:r>
              <a:rPr lang="ko-KR" altLang="en-US" dirty="0"/>
              <a:t>만원의 계정이었습니다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광고주의 구체적인 </a:t>
            </a:r>
            <a:r>
              <a:rPr lang="en-US" altLang="ko-KR" dirty="0"/>
              <a:t>KPI</a:t>
            </a:r>
            <a:r>
              <a:rPr lang="ko-KR" altLang="en-US" dirty="0"/>
              <a:t>가 없었던 상태였으며</a:t>
            </a:r>
            <a:endParaRPr lang="en-US" altLang="ko-KR" dirty="0"/>
          </a:p>
          <a:p>
            <a:r>
              <a:rPr lang="ko-KR" altLang="en-US" dirty="0"/>
              <a:t>평균 </a:t>
            </a:r>
            <a:r>
              <a:rPr lang="en-US" altLang="ko-KR" dirty="0"/>
              <a:t>ROAS</a:t>
            </a:r>
            <a:r>
              <a:rPr lang="ko-KR" altLang="en-US" dirty="0"/>
              <a:t>는 </a:t>
            </a:r>
            <a:r>
              <a:rPr lang="en-US" altLang="ko-KR" dirty="0"/>
              <a:t>200% </a:t>
            </a:r>
            <a:r>
              <a:rPr lang="ko-KR" altLang="en-US" dirty="0"/>
              <a:t>이상 그리고 브랜딩을 목적으로 광고 집행을 희망하였습니다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E8C1A-CC21-4953-A103-82FBBC1CB56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71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브랜드요약입니다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</a:t>
            </a:r>
            <a:r>
              <a:rPr lang="ko-KR" altLang="en-US" dirty="0"/>
              <a:t>사는 남성 쇼핑몰로 월 평균 </a:t>
            </a:r>
            <a:r>
              <a:rPr lang="ko-KR" altLang="en-US" dirty="0" err="1"/>
              <a:t>스펜딩</a:t>
            </a:r>
            <a:r>
              <a:rPr lang="ko-KR" altLang="en-US" dirty="0"/>
              <a:t> </a:t>
            </a:r>
            <a:r>
              <a:rPr lang="en-US" altLang="ko-KR" dirty="0"/>
              <a:t>50</a:t>
            </a:r>
            <a:r>
              <a:rPr lang="ko-KR" altLang="en-US" dirty="0"/>
              <a:t>만원의 계정이었습니다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광고주의 구체적인 </a:t>
            </a:r>
            <a:r>
              <a:rPr lang="en-US" altLang="ko-KR" dirty="0"/>
              <a:t>KPI</a:t>
            </a:r>
            <a:r>
              <a:rPr lang="ko-KR" altLang="en-US" dirty="0"/>
              <a:t>가 없었던 상태였으며</a:t>
            </a:r>
            <a:endParaRPr lang="en-US" altLang="ko-KR" dirty="0"/>
          </a:p>
          <a:p>
            <a:r>
              <a:rPr lang="ko-KR" altLang="en-US" dirty="0"/>
              <a:t>평균 </a:t>
            </a:r>
            <a:r>
              <a:rPr lang="en-US" altLang="ko-KR" dirty="0"/>
              <a:t>ROAS</a:t>
            </a:r>
            <a:r>
              <a:rPr lang="ko-KR" altLang="en-US" dirty="0"/>
              <a:t>는 </a:t>
            </a:r>
            <a:r>
              <a:rPr lang="en-US" altLang="ko-KR" dirty="0"/>
              <a:t>200% </a:t>
            </a:r>
            <a:r>
              <a:rPr lang="ko-KR" altLang="en-US" dirty="0"/>
              <a:t>이상 그리고 브랜딩을 목적으로 광고 집행을 희망하였습니다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E8C1A-CC21-4953-A103-82FBBC1CB56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90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6B8009-8D7C-4B4B-ABF4-5FBF2441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84D832-708A-493E-8F0E-F27A14CCD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85D9F5-5656-44BC-AE31-3564E694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48A15F-6A3F-4165-9EB4-309BD290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761354-ABAF-450B-862D-F0AA2AD5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68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4EC417-CB44-4B71-B21B-43409AFC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1A865C3-398E-4316-B3F5-A02AC034F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C864C1-0A8F-4A06-9EE5-988FF8B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22BF4B-F1DB-4A4C-9138-3B0CBA59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B0FC08-78AB-452A-8DA5-8D8B712D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211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2A9EEEA-D8F0-4120-A799-05D2CD0D0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65D9157-729C-473A-A8FB-1C8099E4B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4BA086-87BC-49E9-AC43-3D06076F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679A4F-2239-44A8-BD5F-7F0FD3F58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3BDFFF-AEBF-4513-9B45-F87A823C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519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BC8766-7E9F-4BFC-AC98-8346B1EA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22F17E-46B4-4068-9EC0-3304E3ABD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B781F0-2F63-4870-97A9-D32E1D092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3F5B0B-45EC-412D-A1BB-733C7412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2A13AB-E04F-47BC-B911-AD30EB52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671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1F1650-C6B3-45B4-9AD0-AA331F723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39B463-DD17-49D9-AAFF-A15BF747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29B67E-AB46-42A2-8DAB-CC070C86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5148AD-56A6-462D-A765-B11EBACF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5F38F0-0759-489F-8FC8-4D7516F3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885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BCF4B4-D601-4D3A-9CA9-07662BE2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7D289A-B421-4D1C-8E57-09E9F4251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AB134D-9C95-4946-8F77-363F7A6ED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735F23C-7431-4F4A-9142-527D2156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42F1A9-F5E5-4C08-9FEC-4DA58C9C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EF43FD-43F1-4004-8D22-4506D1B3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482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A5D0D5-CFC3-4310-9EC2-F331B9D9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D74584-40C4-4EC8-9AB5-4033A4AE6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1039DF7-3E8A-48A4-9E2D-941B092E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88FB8C1-5616-4DB4-9895-2CBB2729B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8E54B8A-E4BD-45D9-A4A0-620541130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0D31AD6-81DA-4B5A-AA80-6BBB4046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86A0F60-E4A0-42E3-99BD-D5B43D2B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0A89758-EBC6-4158-8DCA-078D911F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75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5494C-3776-42EE-8DC7-75344284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C9DF0B9-48DF-4DC9-ADCF-7699BD01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D48D41D-5221-4687-993A-4E485DB4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014096A-9FC9-4823-BD49-722CD786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9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89F1BFA-C1C0-4409-AA51-D00830AC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FA8E296-3796-4D85-BF9E-CEF315E4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EFFA39-241E-45E3-86D3-4BB7739D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519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947336-FB33-4047-9709-8407D345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7E6760E-C7B2-4937-A8B6-AB10C959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AA8FCB-CF08-4767-B5C6-0DB0285D9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8192D6-C93F-4306-A862-1801194D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735D39-E2FD-4E6A-B043-EC091227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308153-57DB-4DE4-8996-90E51D89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861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6E353D-147C-4FEC-8DBC-9D52C5F8D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0591FC3-3AEA-4F6B-9566-CA6BD81A4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CDFB0E-7C9C-42B1-A96B-CAE590F97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46DC93-3406-4B06-B589-5069FA17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BEA304-F2F4-43F9-955C-E288813F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052EAF-E52C-4FDC-BB92-BA59F3C1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53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130D7A1-5E95-4A41-8B60-5A17BEE0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C996D6D-AAE1-49B5-B407-59BD65221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ABDB17-BDE6-4195-9E1A-5BE1EB916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DEDB-CC43-446D-8897-81D90CD13348}" type="datetimeFigureOut">
              <a:rPr lang="ko-KR" altLang="en-US" smtClean="0"/>
              <a:t>2025-10-31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856534-EA7D-4C7B-8E84-063E74582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C1B4FA-A4B3-4189-87EB-AE472FAE7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568B-9866-4342-873A-B4C81E5C87E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4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뉴욕, 도시, 빌딩, 보기, 공중선, 맨해튼, 대도시, 뉴욕시, 미국">
            <a:extLst>
              <a:ext uri="{FF2B5EF4-FFF2-40B4-BE49-F238E27FC236}">
                <a16:creationId xmlns:a16="http://schemas.microsoft.com/office/drawing/2014/main" id="{3E084A81-64A9-4D58-BB67-8F0C12E29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1" r="13605"/>
          <a:stretch>
            <a:fillRect/>
          </a:stretch>
        </p:blipFill>
        <p:spPr bwMode="auto">
          <a:xfrm>
            <a:off x="6759660" y="0"/>
            <a:ext cx="5433266" cy="6858000"/>
          </a:xfrm>
          <a:custGeom>
            <a:avLst/>
            <a:gdLst>
              <a:gd name="connsiteX0" fmla="*/ 1085169 w 5433266"/>
              <a:gd name="connsiteY0" fmla="*/ 0 h 6858000"/>
              <a:gd name="connsiteX1" fmla="*/ 5433266 w 5433266"/>
              <a:gd name="connsiteY1" fmla="*/ 0 h 6858000"/>
              <a:gd name="connsiteX2" fmla="*/ 4348096 w 5433266"/>
              <a:gd name="connsiteY2" fmla="*/ 6858000 h 6858000"/>
              <a:gd name="connsiteX3" fmla="*/ 0 w 543326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3266" h="6858000">
                <a:moveTo>
                  <a:pt x="1085169" y="0"/>
                </a:moveTo>
                <a:lnTo>
                  <a:pt x="5433266" y="0"/>
                </a:lnTo>
                <a:lnTo>
                  <a:pt x="43480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F912FBE6-B679-48CB-8D80-F978BF1EBE27}"/>
              </a:ext>
            </a:extLst>
          </p:cNvPr>
          <p:cNvGrpSpPr/>
          <p:nvPr/>
        </p:nvGrpSpPr>
        <p:grpSpPr>
          <a:xfrm>
            <a:off x="892619" y="3464245"/>
            <a:ext cx="8709981" cy="995345"/>
            <a:chOff x="-979625" y="3378187"/>
            <a:chExt cx="8709981" cy="9953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48729D-589B-49B8-BCE5-5556A0FFFA7B}"/>
                </a:ext>
              </a:extLst>
            </p:cNvPr>
            <p:cNvSpPr txBox="1"/>
            <p:nvPr/>
          </p:nvSpPr>
          <p:spPr>
            <a:xfrm>
              <a:off x="-979625" y="3378187"/>
              <a:ext cx="8709981" cy="67710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4400" dirty="0">
                  <a:ln w="3175">
                    <a:solidFill>
                      <a:schemeClr val="tx1">
                        <a:alpha val="0"/>
                      </a:schemeClr>
                    </a:solidFill>
                  </a:ln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성과개선 사례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8E3875-C073-4E66-A9E0-423AA988A912}"/>
                </a:ext>
              </a:extLst>
            </p:cNvPr>
            <p:cNvSpPr txBox="1"/>
            <p:nvPr/>
          </p:nvSpPr>
          <p:spPr>
            <a:xfrm>
              <a:off x="-957852" y="4204255"/>
              <a:ext cx="564954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ko-KR" altLang="en-US" sz="1100" dirty="0">
                  <a:ln w="3175">
                    <a:solidFill>
                      <a:schemeClr val="tx1">
                        <a:alpha val="0"/>
                      </a:schemeClr>
                    </a:solidFill>
                  </a:ln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귀사를 위한 </a:t>
              </a:r>
              <a:r>
                <a:rPr lang="ko-KR" altLang="en-US" sz="1100" dirty="0" err="1">
                  <a:ln w="3175">
                    <a:solidFill>
                      <a:schemeClr val="tx1">
                        <a:alpha val="0"/>
                      </a:schemeClr>
                    </a:solidFill>
                  </a:ln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광고퍼포먼스팀</a:t>
              </a:r>
              <a:r>
                <a:rPr lang="en-US" altLang="ko-KR" sz="1100" dirty="0">
                  <a:ln w="3175">
                    <a:solidFill>
                      <a:schemeClr val="tx1">
                        <a:alpha val="0"/>
                      </a:schemeClr>
                    </a:solidFill>
                  </a:ln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, AMPM</a:t>
              </a:r>
              <a:r>
                <a:rPr lang="ko-KR" altLang="en-US" sz="1100" dirty="0">
                  <a:ln w="3175">
                    <a:solidFill>
                      <a:schemeClr val="tx1">
                        <a:alpha val="0"/>
                      </a:schemeClr>
                    </a:solidFill>
                  </a:ln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글로벌은 귀사를 최고의 자산으로 남기겠습니다</a:t>
              </a:r>
              <a:r>
                <a:rPr lang="en-US" altLang="ko-KR" sz="1100" dirty="0">
                  <a:ln w="3175">
                    <a:solidFill>
                      <a:schemeClr val="tx1">
                        <a:alpha val="0"/>
                      </a:schemeClr>
                    </a:solidFill>
                  </a:ln>
                  <a:latin typeface="Pretendard ExtraBold" panose="02000903000000020004" pitchFamily="50" charset="-127"/>
                  <a:ea typeface="Pretendard ExtraBold" panose="02000903000000020004" pitchFamily="50" charset="-127"/>
                  <a:cs typeface="Pretendard ExtraBold" panose="02000903000000020004" pitchFamily="50" charset="-127"/>
                </a:rPr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6EB7D6E-747C-483B-856C-E09AEDF9FB83}"/>
              </a:ext>
            </a:extLst>
          </p:cNvPr>
          <p:cNvSpPr txBox="1"/>
          <p:nvPr/>
        </p:nvSpPr>
        <p:spPr>
          <a:xfrm>
            <a:off x="2136702" y="4593647"/>
            <a:ext cx="56495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100" b="1" dirty="0" err="1">
                <a:ln w="3175">
                  <a:solidFill>
                    <a:prstClr val="black">
                      <a:alpha val="0"/>
                    </a:prst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광고퍼포먼스</a:t>
            </a:r>
            <a:r>
              <a:rPr lang="ko-KR" altLang="en-US" sz="1100" b="1" dirty="0">
                <a:ln w="3175">
                  <a:solidFill>
                    <a:prstClr val="black">
                      <a:alpha val="0"/>
                    </a:prst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en-US" altLang="ko-KR" sz="1100" b="1" dirty="0">
                <a:ln w="3175">
                  <a:solidFill>
                    <a:prstClr val="black">
                      <a:alpha val="0"/>
                    </a:prst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1</a:t>
            </a:r>
            <a:r>
              <a:rPr lang="ko-KR" altLang="en-US" sz="1100" b="1" dirty="0">
                <a:ln w="3175">
                  <a:solidFill>
                    <a:prstClr val="black">
                      <a:alpha val="0"/>
                    </a:prst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본부 </a:t>
            </a:r>
            <a:r>
              <a:rPr lang="en-US" altLang="ko-KR" sz="1100" b="1" dirty="0">
                <a:ln w="3175">
                  <a:solidFill>
                    <a:prstClr val="black">
                      <a:alpha val="0"/>
                    </a:prst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1</a:t>
            </a:r>
            <a:r>
              <a:rPr lang="ko-KR" altLang="en-US" sz="1100" b="1" dirty="0">
                <a:ln w="3175">
                  <a:solidFill>
                    <a:prstClr val="black">
                      <a:alpha val="0"/>
                    </a:prst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팀 장소라</a:t>
            </a:r>
            <a:endParaRPr kumimoji="0" lang="en-US" altLang="ko-KR" sz="1100" b="1" i="0" u="none" strike="noStrike" kern="1200" cap="none" spc="0" normalizeH="0" baseline="0" noProof="0" dirty="0">
              <a:ln w="3175">
                <a:solidFill>
                  <a:prstClr val="black">
                    <a:alpha val="0"/>
                  </a:prstClr>
                </a:solidFill>
              </a:ln>
              <a:effectLst/>
              <a:uLnTx/>
              <a:uFillTx/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8A7C2E-0255-4E4C-8912-7D5F4C8A0D99}"/>
              </a:ext>
            </a:extLst>
          </p:cNvPr>
          <p:cNvSpPr txBox="1"/>
          <p:nvPr/>
        </p:nvSpPr>
        <p:spPr>
          <a:xfrm>
            <a:off x="842283" y="2388637"/>
            <a:ext cx="7125367" cy="923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6000" spc="-300" dirty="0" err="1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accent2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주얼리</a:t>
            </a:r>
            <a:r>
              <a:rPr lang="ko-KR" altLang="en-US" sz="6000" spc="-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accent2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업종</a:t>
            </a:r>
            <a:endParaRPr lang="ko-KR" altLang="en-US" sz="6000" dirty="0">
              <a:ln w="3175">
                <a:solidFill>
                  <a:schemeClr val="tx1">
                    <a:alpha val="0"/>
                  </a:schemeClr>
                </a:solidFill>
              </a:ln>
              <a:solidFill>
                <a:schemeClr val="accent2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pic>
        <p:nvPicPr>
          <p:cNvPr id="21" name="Picture 9" descr="C:\Users\ampmsky003\Documents\네이트온 받은 파일\AMPM글로벌 로고.png">
            <a:extLst>
              <a:ext uri="{FF2B5EF4-FFF2-40B4-BE49-F238E27FC236}">
                <a16:creationId xmlns:a16="http://schemas.microsoft.com/office/drawing/2014/main" id="{236CC670-0B29-4CE2-9ECC-3E44E41E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9" y="4546994"/>
            <a:ext cx="1182866" cy="238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B7224BC-AD57-46B0-B5E9-C9458E86A57B}"/>
              </a:ext>
            </a:extLst>
          </p:cNvPr>
          <p:cNvCxnSpPr>
            <a:cxnSpLocks/>
          </p:cNvCxnSpPr>
          <p:nvPr/>
        </p:nvCxnSpPr>
        <p:spPr>
          <a:xfrm>
            <a:off x="578498" y="2388637"/>
            <a:ext cx="0" cy="239677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9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62248215-1887-4D7D-849A-8EC393F29F26}"/>
              </a:ext>
            </a:extLst>
          </p:cNvPr>
          <p:cNvGrpSpPr/>
          <p:nvPr/>
        </p:nvGrpSpPr>
        <p:grpSpPr>
          <a:xfrm>
            <a:off x="3846000" y="1938668"/>
            <a:ext cx="4500000" cy="2796265"/>
            <a:chOff x="935122" y="1783669"/>
            <a:chExt cx="4500000" cy="27962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2F6340-631D-4CA9-83C7-63F19CA1256D}"/>
                </a:ext>
              </a:extLst>
            </p:cNvPr>
            <p:cNvSpPr txBox="1"/>
            <p:nvPr/>
          </p:nvSpPr>
          <p:spPr>
            <a:xfrm>
              <a:off x="2004510" y="2971224"/>
              <a:ext cx="2361224" cy="1608710"/>
            </a:xfrm>
            <a:prstGeom prst="rect">
              <a:avLst/>
            </a:prstGeom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-300" normalizeH="0" baseline="0" noProof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  <a:cs typeface="KoPubWorld돋움체 Medium" panose="00000600000000000000" pitchFamily="2" charset="-127"/>
                </a:rPr>
                <a:t>1 . </a:t>
              </a:r>
              <a:r>
                <a:rPr kumimoji="0" lang="ko-KR" altLang="en-US" sz="2400" b="0" i="0" u="none" strike="noStrike" kern="1200" cap="none" spc="-300" normalizeH="0" baseline="0" noProof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  <a:cs typeface="KoPubWorld돋움체 Medium" panose="00000600000000000000" pitchFamily="2" charset="-127"/>
                </a:rPr>
                <a:t>운영현황요약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-300" normalizeH="0" baseline="0" noProof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  <a:cs typeface="KoPubWorld돋움체 Medium" panose="00000600000000000000" pitchFamily="2" charset="-127"/>
                </a:rPr>
                <a:t>2 .</a:t>
              </a:r>
              <a:r>
                <a:rPr lang="ko-KR" altLang="en-US" sz="2400" spc="-30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  <a:cs typeface="KoPubWorld돋움체 Medium" panose="00000600000000000000" pitchFamily="2" charset="-127"/>
                </a:rPr>
                <a:t>문제점 및 개선사항</a:t>
              </a:r>
              <a:endParaRPr kumimoji="0" lang="ko-KR" altLang="en-US" sz="2400" b="0" i="0" u="none" strike="noStrike" kern="1200" cap="none" spc="-30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Medium" panose="00000600000000000000" pitchFamily="2" charset="-127"/>
              </a:endParaRPr>
            </a:p>
            <a:p>
              <a:pPr marL="0" marR="0" lvl="0" indent="0" algn="ctr" defTabSz="914400" rtl="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spc="-300" normalizeH="0" baseline="0" noProof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  <a:cs typeface="KoPubWorld돋움체 Medium" panose="00000600000000000000" pitchFamily="2" charset="-127"/>
                </a:rPr>
                <a:t>3 .</a:t>
              </a:r>
              <a:r>
                <a:rPr kumimoji="0" lang="ko-KR" altLang="en-US" sz="2400" b="0" i="0" u="none" strike="noStrike" kern="1200" cap="none" spc="-300" normalizeH="0" baseline="0" noProof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  <a:cs typeface="KoPubWorld돋움체 Medium" panose="00000600000000000000" pitchFamily="2" charset="-127"/>
                </a:rPr>
                <a:t>기대효과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E8128D-C077-4CD8-9195-B5CB7848D67C}"/>
                </a:ext>
              </a:extLst>
            </p:cNvPr>
            <p:cNvSpPr txBox="1"/>
            <p:nvPr/>
          </p:nvSpPr>
          <p:spPr>
            <a:xfrm>
              <a:off x="1271656" y="1783669"/>
              <a:ext cx="3826933" cy="73866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800" b="1" i="0" u="none" strike="noStrike" kern="1200" cap="none" spc="0" normalizeH="0" baseline="0" noProof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ED7D31"/>
                  </a:solidFill>
                  <a:effectLst/>
                  <a:uLnTx/>
                  <a:uFillTx/>
                  <a:latin typeface="나눔스퀘어 네오 ExtraBold" panose="00000900000000000000" pitchFamily="2" charset="-127"/>
                  <a:ea typeface="나눔스퀘어 네오 ExtraBold" panose="00000900000000000000" pitchFamily="2" charset="-127"/>
                </a:rPr>
                <a:t>INDEX</a:t>
              </a:r>
              <a:endParaRPr kumimoji="0" lang="ko-KR" altLang="en-US" sz="4800" b="1" i="0" u="none" strike="noStrike" kern="1200" cap="none" spc="0" normalizeH="0" baseline="0" noProof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75848B62-DE64-4C8A-A493-6BF9DF1C66CE}"/>
                </a:ext>
              </a:extLst>
            </p:cNvPr>
            <p:cNvSpPr/>
            <p:nvPr/>
          </p:nvSpPr>
          <p:spPr>
            <a:xfrm>
              <a:off x="935122" y="2594299"/>
              <a:ext cx="4500000" cy="7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  <a:gs pos="54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71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AA5331D-33F9-45F7-B9A8-C1E89F3BCF15}"/>
              </a:ext>
            </a:extLst>
          </p:cNvPr>
          <p:cNvSpPr txBox="1"/>
          <p:nvPr/>
        </p:nvSpPr>
        <p:spPr>
          <a:xfrm>
            <a:off x="114650" y="533324"/>
            <a:ext cx="562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spc="-300">
                <a:solidFill>
                  <a:srgbClr val="28CA5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-15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Ⅰ. </a:t>
            </a:r>
            <a:r>
              <a:rPr kumimoji="0" lang="ko-KR" altLang="en-US" sz="2000" b="1" i="0" u="none" strike="noStrike" kern="1200" cap="none" spc="-15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KoPub돋움체 Bold" panose="02020603020101020101" pitchFamily="18" charset="-127"/>
                <a:ea typeface="KoPub돋움체 Bold" panose="02020603020101020101" pitchFamily="18" charset="-127"/>
                <a:cs typeface="+mn-cs"/>
              </a:rPr>
              <a:t>운영현황 및 요약</a:t>
            </a:r>
            <a:endParaRPr kumimoji="0" lang="en-US" altLang="ko-KR" sz="2000" b="0" i="0" u="none" strike="noStrike" kern="1200" cap="none" spc="-15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7631-9AC3-4AAD-971D-1C15AF2DA146}"/>
              </a:ext>
            </a:extLst>
          </p:cNvPr>
          <p:cNvSpPr txBox="1"/>
          <p:nvPr/>
        </p:nvSpPr>
        <p:spPr>
          <a:xfrm>
            <a:off x="4693907" y="271714"/>
            <a:ext cx="7251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Ⅰ.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운영현황요약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 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Ⅱ. </a:t>
            </a:r>
            <a:r>
              <a:rPr lang="ko-KR" altLang="en-US" sz="1100" b="1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문제점 및 개선사항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  Ⅲ.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기대효과</a:t>
            </a:r>
            <a:endParaRPr kumimoji="0" lang="en-US" altLang="ko-KR" sz="1100" b="1" i="0" u="none" strike="noStrike" kern="1200" cap="none" spc="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691F1A-1DDD-49E1-B14F-9D956E105676}"/>
              </a:ext>
            </a:extLst>
          </p:cNvPr>
          <p:cNvSpPr txBox="1"/>
          <p:nvPr/>
        </p:nvSpPr>
        <p:spPr>
          <a:xfrm>
            <a:off x="495064" y="1301062"/>
            <a:ext cx="11772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업종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797A1E-E927-494E-9A7F-4E20D5C54920}"/>
              </a:ext>
            </a:extLst>
          </p:cNvPr>
          <p:cNvSpPr txBox="1"/>
          <p:nvPr/>
        </p:nvSpPr>
        <p:spPr>
          <a:xfrm>
            <a:off x="495064" y="1759848"/>
            <a:ext cx="11772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집행매체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75C5DB-EAD4-44B4-A477-6BD3BE9F0E4C}"/>
              </a:ext>
            </a:extLst>
          </p:cNvPr>
          <p:cNvSpPr txBox="1"/>
          <p:nvPr/>
        </p:nvSpPr>
        <p:spPr>
          <a:xfrm>
            <a:off x="495064" y="2218634"/>
            <a:ext cx="11772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예산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D8A1C9-CB85-493F-8555-9278A896960D}"/>
              </a:ext>
            </a:extLst>
          </p:cNvPr>
          <p:cNvSpPr txBox="1"/>
          <p:nvPr/>
        </p:nvSpPr>
        <p:spPr>
          <a:xfrm>
            <a:off x="495064" y="2677420"/>
            <a:ext cx="1177200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마케팅 </a:t>
            </a:r>
            <a:r>
              <a:rPr kumimoji="0" lang="en-US" altLang="ko-KR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KPI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E493C8-32A6-4A65-B137-CAEBD3F98DA1}"/>
              </a:ext>
            </a:extLst>
          </p:cNvPr>
          <p:cNvSpPr txBox="1"/>
          <p:nvPr/>
        </p:nvSpPr>
        <p:spPr>
          <a:xfrm>
            <a:off x="495064" y="3136206"/>
            <a:ext cx="1297522" cy="3231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타겟</a:t>
            </a:r>
            <a:r>
              <a:rPr kumimoji="0" lang="en-US" altLang="ko-KR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(</a:t>
            </a: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성별</a:t>
            </a:r>
            <a:r>
              <a:rPr kumimoji="0" lang="en-US" altLang="ko-KR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/</a:t>
            </a: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연령</a:t>
            </a:r>
            <a:r>
              <a:rPr kumimoji="0" lang="en-US" altLang="ko-KR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DF24BF-3B58-4B32-8E9F-9E9AE62499CD}"/>
              </a:ext>
            </a:extLst>
          </p:cNvPr>
          <p:cNvSpPr txBox="1"/>
          <p:nvPr/>
        </p:nvSpPr>
        <p:spPr>
          <a:xfrm>
            <a:off x="495064" y="3594993"/>
            <a:ext cx="1177200" cy="323165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운영현황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A2135E7F-452C-4744-AC2D-4C3D7A57FCD8}"/>
              </a:ext>
            </a:extLst>
          </p:cNvPr>
          <p:cNvSpPr/>
          <p:nvPr/>
        </p:nvSpPr>
        <p:spPr>
          <a:xfrm>
            <a:off x="495064" y="4096140"/>
            <a:ext cx="11130879" cy="2490146"/>
          </a:xfrm>
          <a:prstGeom prst="rect">
            <a:avLst/>
          </a:prstGeom>
          <a:noFill/>
          <a:ln>
            <a:solidFill>
              <a:srgbClr val="ED7D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98B760-4660-4C85-82BE-46BA35595326}"/>
              </a:ext>
            </a:extLst>
          </p:cNvPr>
          <p:cNvSpPr txBox="1"/>
          <p:nvPr/>
        </p:nvSpPr>
        <p:spPr>
          <a:xfrm>
            <a:off x="1897766" y="1301061"/>
            <a:ext cx="203975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50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주얼리</a:t>
            </a:r>
            <a:r>
              <a:rPr lang="ko-KR" altLang="en-US" sz="15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</a:t>
            </a: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업종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1F2961-5E33-4C5A-9CE2-48E5C84F1980}"/>
              </a:ext>
            </a:extLst>
          </p:cNvPr>
          <p:cNvSpPr txBox="1"/>
          <p:nvPr/>
        </p:nvSpPr>
        <p:spPr>
          <a:xfrm>
            <a:off x="1897766" y="1765903"/>
            <a:ext cx="203975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네이버 </a:t>
            </a:r>
            <a:r>
              <a:rPr kumimoji="0" lang="en-US" altLang="ko-KR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SA / </a:t>
            </a:r>
            <a:r>
              <a:rPr lang="en-US" altLang="ko-KR" sz="15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DA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82FE10-9300-4EA0-AF53-14FD3492E5F9}"/>
              </a:ext>
            </a:extLst>
          </p:cNvPr>
          <p:cNvSpPr txBox="1"/>
          <p:nvPr/>
        </p:nvSpPr>
        <p:spPr>
          <a:xfrm>
            <a:off x="1897766" y="2230745"/>
            <a:ext cx="203975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500 </a:t>
            </a: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만원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7F8CE5-E527-407C-B4B5-32D29E8695FF}"/>
              </a:ext>
            </a:extLst>
          </p:cNvPr>
          <p:cNvSpPr txBox="1"/>
          <p:nvPr/>
        </p:nvSpPr>
        <p:spPr>
          <a:xfrm>
            <a:off x="1897766" y="2695587"/>
            <a:ext cx="263691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ROAS 300%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0F499C-7B6A-4BE0-9088-BD44B1297A73}"/>
              </a:ext>
            </a:extLst>
          </p:cNvPr>
          <p:cNvSpPr txBox="1"/>
          <p:nvPr/>
        </p:nvSpPr>
        <p:spPr>
          <a:xfrm>
            <a:off x="1897766" y="3160429"/>
            <a:ext cx="203975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4050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6FBB504-573C-4172-A464-2AD1D897243D}"/>
              </a:ext>
            </a:extLst>
          </p:cNvPr>
          <p:cNvSpPr txBox="1"/>
          <p:nvPr/>
        </p:nvSpPr>
        <p:spPr>
          <a:xfrm>
            <a:off x="802433" y="4356408"/>
            <a:ext cx="10599575" cy="203132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ko-KR" altLang="en-US" sz="1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네이버 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SA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운영 중 </a:t>
            </a:r>
            <a:r>
              <a:rPr kumimoji="0" lang="en-US" altLang="ko-KR" sz="1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DA</a:t>
            </a:r>
            <a:r>
              <a:rPr kumimoji="0" lang="ko-KR" altLang="en-US" sz="1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확장</a:t>
            </a:r>
            <a:endParaRPr lang="en-US" altLang="ko-KR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US" altLang="ko-KR" sz="18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객단가가 높아 진입장벽이 높은 상황</a:t>
            </a:r>
            <a:endParaRPr lang="en-US" altLang="ko-KR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3.     </a:t>
            </a:r>
            <a:r>
              <a:rPr lang="ko-KR" altLang="en-US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연령대가 높아 </a:t>
            </a:r>
            <a:r>
              <a:rPr lang="en-US" altLang="ko-KR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META </a:t>
            </a:r>
            <a:r>
              <a:rPr lang="ko-KR" altLang="en-US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내에서 전환이 잘 </a:t>
            </a:r>
            <a:r>
              <a:rPr lang="ko-KR" altLang="en-US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안나오고</a:t>
            </a:r>
            <a:r>
              <a:rPr lang="ko-KR" altLang="en-US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있었음</a:t>
            </a:r>
            <a:endParaRPr lang="en-US" altLang="ko-KR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altLang="ko-KR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4.     </a:t>
            </a:r>
            <a:r>
              <a:rPr lang="ko-KR" altLang="en-US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지면 분리가 제대로 되지 않아 </a:t>
            </a:r>
            <a:r>
              <a:rPr lang="en-US" altLang="ko-KR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CTR</a:t>
            </a:r>
            <a:r>
              <a:rPr lang="ko-KR" altLang="en-US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이 낮은 상황</a:t>
            </a:r>
            <a:endParaRPr lang="en-US" altLang="ko-KR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067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AA5331D-33F9-45F7-B9A8-C1E89F3BCF15}"/>
              </a:ext>
            </a:extLst>
          </p:cNvPr>
          <p:cNvSpPr txBox="1"/>
          <p:nvPr/>
        </p:nvSpPr>
        <p:spPr>
          <a:xfrm>
            <a:off x="142641" y="533324"/>
            <a:ext cx="562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spc="-300">
                <a:solidFill>
                  <a:srgbClr val="28CA5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lvl="0">
              <a:defRPr/>
            </a:pP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Ⅱ. </a:t>
            </a:r>
            <a:r>
              <a:rPr lang="ko-KR" altLang="en-US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문제점 및 개선사항</a:t>
            </a: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en-US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요약</a:t>
            </a: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endParaRPr kumimoji="0" lang="en-US" altLang="ko-KR" sz="2000" b="0" i="0" u="none" strike="noStrike" kern="1200" cap="none" spc="-15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7631-9AC3-4AAD-971D-1C15AF2DA146}"/>
              </a:ext>
            </a:extLst>
          </p:cNvPr>
          <p:cNvSpPr txBox="1"/>
          <p:nvPr/>
        </p:nvSpPr>
        <p:spPr>
          <a:xfrm>
            <a:off x="4693907" y="271714"/>
            <a:ext cx="7251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Ⅰ.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운영현황요약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 Ⅱ.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문제점 및 개선사항 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  Ⅲ.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기대효과</a:t>
            </a:r>
            <a:endParaRPr kumimoji="0" lang="en-US" altLang="ko-KR" sz="1100" b="1" i="0" u="none" strike="noStrike" kern="1200" cap="none" spc="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3F439-D617-4ED9-9E5B-6962D93E2CD9}"/>
              </a:ext>
            </a:extLst>
          </p:cNvPr>
          <p:cNvSpPr txBox="1"/>
          <p:nvPr/>
        </p:nvSpPr>
        <p:spPr>
          <a:xfrm>
            <a:off x="439077" y="1328645"/>
            <a:ext cx="25123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광고 문제점</a:t>
            </a:r>
            <a:endParaRPr kumimoji="0" lang="en-US" altLang="ko-KR" sz="28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srgbClr val="ED7D31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9E1C40F-8B83-4308-B8C4-1B66C3FC8A6C}"/>
              </a:ext>
            </a:extLst>
          </p:cNvPr>
          <p:cNvSpPr/>
          <p:nvPr/>
        </p:nvSpPr>
        <p:spPr>
          <a:xfrm>
            <a:off x="532388" y="3283543"/>
            <a:ext cx="4767401" cy="32934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7C55F5-3216-40F2-A92A-CCD2D255CCAF}"/>
              </a:ext>
            </a:extLst>
          </p:cNvPr>
          <p:cNvSpPr txBox="1"/>
          <p:nvPr/>
        </p:nvSpPr>
        <p:spPr>
          <a:xfrm>
            <a:off x="726946" y="3506800"/>
            <a:ext cx="4404048" cy="25545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/>
            <a:r>
              <a:rPr lang="en-US" altLang="ko-KR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1. 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지나치게 높은 </a:t>
            </a:r>
            <a:r>
              <a:rPr lang="ko-KR" altLang="en-US" sz="160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벌크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그룹 </a:t>
            </a:r>
            <a:r>
              <a:rPr lang="ko-KR" altLang="en-US" sz="160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입찰가</a:t>
            </a:r>
            <a:endParaRPr lang="en-US" altLang="ko-KR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marL="342900" lvl="0" indent="-342900">
              <a:buAutoNum type="arabicPeriod"/>
            </a:pPr>
            <a:endParaRPr lang="en-US" altLang="ko-KR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marL="342900" lvl="0" indent="-342900">
              <a:buAutoNum type="arabicPeriod"/>
            </a:pPr>
            <a:endParaRPr lang="en-US" altLang="ko-KR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/>
            <a:r>
              <a:rPr lang="en-US" altLang="ko-KR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2. 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노출명을 바꾸지 않고 그대로 진행</a:t>
            </a:r>
            <a:endParaRPr lang="en-US" altLang="ko-KR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/>
            <a:endParaRPr lang="ko-KR" altLang="en-US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/>
            <a:endParaRPr lang="ko-KR" altLang="en-US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>
              <a:defRPr/>
            </a:pPr>
            <a:r>
              <a:rPr lang="en-US" altLang="ko-KR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3. 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캠페인 및 </a:t>
            </a:r>
            <a:r>
              <a:rPr lang="ko-KR" altLang="en-US" sz="160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그룹핑이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전혀 진행되지 않음</a:t>
            </a:r>
            <a:endParaRPr lang="en-US" altLang="ko-KR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marL="342900" lvl="0" indent="-342900">
              <a:buFontTx/>
              <a:buAutoNum type="arabicPeriod" startAt="2"/>
              <a:defRPr/>
            </a:pPr>
            <a:endParaRPr lang="en-US" altLang="ko-KR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/>
            <a:endParaRPr lang="ko-KR" altLang="en-US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>
              <a:defRPr/>
            </a:pPr>
            <a:r>
              <a:rPr lang="en-US" altLang="ko-KR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4. 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객단가가 높아 </a:t>
            </a:r>
            <a:r>
              <a:rPr lang="ko-KR" altLang="en-US" sz="160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리타겟팅이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중요한 상황</a:t>
            </a:r>
            <a:endParaRPr kumimoji="0" lang="en-US" altLang="ko-KR" sz="16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26" name="아래쪽 화살표 6">
            <a:extLst>
              <a:ext uri="{FF2B5EF4-FFF2-40B4-BE49-F238E27FC236}">
                <a16:creationId xmlns:a16="http://schemas.microsoft.com/office/drawing/2014/main" id="{0C140252-F6EA-49F2-AD57-C09D7F81FD85}"/>
              </a:ext>
            </a:extLst>
          </p:cNvPr>
          <p:cNvSpPr/>
          <p:nvPr/>
        </p:nvSpPr>
        <p:spPr>
          <a:xfrm rot="16200000">
            <a:off x="4699379" y="4047006"/>
            <a:ext cx="2779455" cy="1252530"/>
          </a:xfrm>
          <a:custGeom>
            <a:avLst/>
            <a:gdLst>
              <a:gd name="connsiteX0" fmla="*/ 0 w 1371600"/>
              <a:gd name="connsiteY0" fmla="*/ 948267 h 1634067"/>
              <a:gd name="connsiteX1" fmla="*/ 342900 w 1371600"/>
              <a:gd name="connsiteY1" fmla="*/ 948267 h 1634067"/>
              <a:gd name="connsiteX2" fmla="*/ 342900 w 1371600"/>
              <a:gd name="connsiteY2" fmla="*/ 0 h 1634067"/>
              <a:gd name="connsiteX3" fmla="*/ 1028700 w 1371600"/>
              <a:gd name="connsiteY3" fmla="*/ 0 h 1634067"/>
              <a:gd name="connsiteX4" fmla="*/ 1028700 w 1371600"/>
              <a:gd name="connsiteY4" fmla="*/ 948267 h 1634067"/>
              <a:gd name="connsiteX5" fmla="*/ 1371600 w 1371600"/>
              <a:gd name="connsiteY5" fmla="*/ 948267 h 1634067"/>
              <a:gd name="connsiteX6" fmla="*/ 685800 w 1371600"/>
              <a:gd name="connsiteY6" fmla="*/ 1634067 h 1634067"/>
              <a:gd name="connsiteX7" fmla="*/ 0 w 1371600"/>
              <a:gd name="connsiteY7" fmla="*/ 948267 h 1634067"/>
              <a:gd name="connsiteX0" fmla="*/ 21167 w 1392767"/>
              <a:gd name="connsiteY0" fmla="*/ 948267 h 1634067"/>
              <a:gd name="connsiteX1" fmla="*/ 364067 w 1392767"/>
              <a:gd name="connsiteY1" fmla="*/ 948267 h 1634067"/>
              <a:gd name="connsiteX2" fmla="*/ 0 w 1392767"/>
              <a:gd name="connsiteY2" fmla="*/ 8467 h 1634067"/>
              <a:gd name="connsiteX3" fmla="*/ 1049867 w 1392767"/>
              <a:gd name="connsiteY3" fmla="*/ 0 h 1634067"/>
              <a:gd name="connsiteX4" fmla="*/ 1049867 w 1392767"/>
              <a:gd name="connsiteY4" fmla="*/ 948267 h 1634067"/>
              <a:gd name="connsiteX5" fmla="*/ 1392767 w 1392767"/>
              <a:gd name="connsiteY5" fmla="*/ 948267 h 1634067"/>
              <a:gd name="connsiteX6" fmla="*/ 706967 w 1392767"/>
              <a:gd name="connsiteY6" fmla="*/ 1634067 h 1634067"/>
              <a:gd name="connsiteX7" fmla="*/ 21167 w 1392767"/>
              <a:gd name="connsiteY7" fmla="*/ 948267 h 1634067"/>
              <a:gd name="connsiteX0" fmla="*/ 21167 w 1566334"/>
              <a:gd name="connsiteY0" fmla="*/ 948267 h 1634067"/>
              <a:gd name="connsiteX1" fmla="*/ 364067 w 1566334"/>
              <a:gd name="connsiteY1" fmla="*/ 948267 h 1634067"/>
              <a:gd name="connsiteX2" fmla="*/ 0 w 1566334"/>
              <a:gd name="connsiteY2" fmla="*/ 8467 h 1634067"/>
              <a:gd name="connsiteX3" fmla="*/ 1566334 w 1566334"/>
              <a:gd name="connsiteY3" fmla="*/ 0 h 1634067"/>
              <a:gd name="connsiteX4" fmla="*/ 1049867 w 1566334"/>
              <a:gd name="connsiteY4" fmla="*/ 948267 h 1634067"/>
              <a:gd name="connsiteX5" fmla="*/ 1392767 w 1566334"/>
              <a:gd name="connsiteY5" fmla="*/ 948267 h 1634067"/>
              <a:gd name="connsiteX6" fmla="*/ 706967 w 1566334"/>
              <a:gd name="connsiteY6" fmla="*/ 1634067 h 1634067"/>
              <a:gd name="connsiteX7" fmla="*/ 21167 w 1566334"/>
              <a:gd name="connsiteY7" fmla="*/ 948267 h 1634067"/>
              <a:gd name="connsiteX0" fmla="*/ 21167 w 1422400"/>
              <a:gd name="connsiteY0" fmla="*/ 939800 h 1625600"/>
              <a:gd name="connsiteX1" fmla="*/ 364067 w 1422400"/>
              <a:gd name="connsiteY1" fmla="*/ 939800 h 1625600"/>
              <a:gd name="connsiteX2" fmla="*/ 0 w 1422400"/>
              <a:gd name="connsiteY2" fmla="*/ 0 h 1625600"/>
              <a:gd name="connsiteX3" fmla="*/ 1422400 w 1422400"/>
              <a:gd name="connsiteY3" fmla="*/ 25399 h 1625600"/>
              <a:gd name="connsiteX4" fmla="*/ 1049867 w 1422400"/>
              <a:gd name="connsiteY4" fmla="*/ 939800 h 1625600"/>
              <a:gd name="connsiteX5" fmla="*/ 1392767 w 1422400"/>
              <a:gd name="connsiteY5" fmla="*/ 939800 h 1625600"/>
              <a:gd name="connsiteX6" fmla="*/ 706967 w 1422400"/>
              <a:gd name="connsiteY6" fmla="*/ 1625600 h 1625600"/>
              <a:gd name="connsiteX7" fmla="*/ 21167 w 14224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46567 w 1473200"/>
              <a:gd name="connsiteY0" fmla="*/ 948266 h 1634066"/>
              <a:gd name="connsiteX1" fmla="*/ 389467 w 1473200"/>
              <a:gd name="connsiteY1" fmla="*/ 948266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1075267 w 1473200"/>
              <a:gd name="connsiteY4" fmla="*/ 94826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1075267 w 1473200"/>
              <a:gd name="connsiteY4" fmla="*/ 94826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93447 w 1473200"/>
              <a:gd name="connsiteY4" fmla="*/ 984577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97882 w 1473200"/>
              <a:gd name="connsiteY4" fmla="*/ 103904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356991 w 1473200"/>
              <a:gd name="connsiteY0" fmla="*/ 984577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356991 w 1473200"/>
              <a:gd name="connsiteY7" fmla="*/ 984577 h 1634066"/>
              <a:gd name="connsiteX0" fmla="*/ 356991 w 1473200"/>
              <a:gd name="connsiteY0" fmla="*/ 984577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107743 w 1473200"/>
              <a:gd name="connsiteY5" fmla="*/ 1002734 h 1634066"/>
              <a:gd name="connsiteX6" fmla="*/ 732367 w 1473200"/>
              <a:gd name="connsiteY6" fmla="*/ 1634066 h 1634066"/>
              <a:gd name="connsiteX7" fmla="*/ 356991 w 1473200"/>
              <a:gd name="connsiteY7" fmla="*/ 984577 h 1634066"/>
              <a:gd name="connsiteX0" fmla="*/ 356991 w 1446592"/>
              <a:gd name="connsiteY0" fmla="*/ 984577 h 1634066"/>
              <a:gd name="connsiteX1" fmla="*/ 566852 w 1446592"/>
              <a:gd name="connsiteY1" fmla="*/ 966420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356991 w 1446592"/>
              <a:gd name="connsiteY7" fmla="*/ 984577 h 1634066"/>
              <a:gd name="connsiteX0" fmla="*/ 356991 w 1446592"/>
              <a:gd name="connsiteY0" fmla="*/ 98457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356991 w 1446592"/>
              <a:gd name="connsiteY7" fmla="*/ 98457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013676 w 1446592"/>
              <a:gd name="connsiteY5" fmla="*/ 1142313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011632 w 1446592"/>
              <a:gd name="connsiteY5" fmla="*/ 1153332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565578 w 1446592"/>
              <a:gd name="connsiteY0" fmla="*/ 1199440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565578 w 1446592"/>
              <a:gd name="connsiteY7" fmla="*/ 1199440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15520 w 1446592"/>
              <a:gd name="connsiteY5" fmla="*/ 1169866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15521 w 1446592"/>
              <a:gd name="connsiteY5" fmla="*/ 1186378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23702 w 1446592"/>
              <a:gd name="connsiteY5" fmla="*/ 1186377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3351 w 1446592"/>
              <a:gd name="connsiteY4" fmla="*/ 1166170 h 1634066"/>
              <a:gd name="connsiteX5" fmla="*/ 923702 w 1446592"/>
              <a:gd name="connsiteY5" fmla="*/ 1186377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3351 w 1446592"/>
              <a:gd name="connsiteY4" fmla="*/ 1166170 h 1634066"/>
              <a:gd name="connsiteX5" fmla="*/ 923702 w 1446592"/>
              <a:gd name="connsiteY5" fmla="*/ 1186377 h 1634066"/>
              <a:gd name="connsiteX6" fmla="*/ 746311 w 1446592"/>
              <a:gd name="connsiteY6" fmla="*/ 1634066 h 1634066"/>
              <a:gd name="connsiteX7" fmla="*/ 565579 w 1446592"/>
              <a:gd name="connsiteY7" fmla="*/ 1160909 h 163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592" h="1634066">
                <a:moveTo>
                  <a:pt x="565579" y="1160909"/>
                </a:moveTo>
                <a:lnTo>
                  <a:pt x="673191" y="1164769"/>
                </a:lnTo>
                <a:cubicBezTo>
                  <a:pt x="551835" y="851502"/>
                  <a:pt x="409223" y="474133"/>
                  <a:pt x="0" y="0"/>
                </a:cubicBezTo>
                <a:lnTo>
                  <a:pt x="1446592" y="53244"/>
                </a:lnTo>
                <a:cubicBezTo>
                  <a:pt x="1076881" y="549955"/>
                  <a:pt x="945995" y="855725"/>
                  <a:pt x="813351" y="1166170"/>
                </a:cubicBezTo>
                <a:lnTo>
                  <a:pt x="923702" y="1186377"/>
                </a:lnTo>
                <a:lnTo>
                  <a:pt x="746311" y="1634066"/>
                </a:lnTo>
                <a:lnTo>
                  <a:pt x="565579" y="1160909"/>
                </a:lnTo>
                <a:close/>
              </a:path>
            </a:pathLst>
          </a:custGeom>
          <a:gradFill flip="none" rotWithShape="1">
            <a:gsLst>
              <a:gs pos="1000">
                <a:srgbClr val="0162F5"/>
              </a:gs>
              <a:gs pos="100000">
                <a:schemeClr val="bg1"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70192B4-FCCC-4601-8104-D444E96F412C}"/>
              </a:ext>
            </a:extLst>
          </p:cNvPr>
          <p:cNvSpPr/>
          <p:nvPr/>
        </p:nvSpPr>
        <p:spPr>
          <a:xfrm>
            <a:off x="6928186" y="3283545"/>
            <a:ext cx="4767401" cy="32934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695E66-0F03-41A1-AC7A-490BBA347F64}"/>
              </a:ext>
            </a:extLst>
          </p:cNvPr>
          <p:cNvSpPr txBox="1"/>
          <p:nvPr/>
        </p:nvSpPr>
        <p:spPr>
          <a:xfrm>
            <a:off x="7109862" y="3331892"/>
            <a:ext cx="4549750" cy="32162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lvl="0"/>
            <a:r>
              <a:rPr lang="en-US" altLang="ko-KR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1.  </a:t>
            </a:r>
            <a:r>
              <a:rPr lang="ko-KR" altLang="en-US" sz="145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저효율</a:t>
            </a:r>
            <a:r>
              <a:rPr lang="ko-KR" altLang="en-US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키워드 제외 등록 </a:t>
            </a:r>
            <a:endParaRPr lang="en-US" altLang="ko-KR" sz="145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/>
            <a:r>
              <a:rPr lang="en-US" altLang="ko-KR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-</a:t>
            </a:r>
            <a:r>
              <a:rPr lang="ko-KR" altLang="en-US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광고비 누수를 막기 위해 메인 키워드를 일치로 걸어 무의미한 노출 및 클릭을 개선</a:t>
            </a:r>
            <a:endParaRPr lang="en-US" altLang="ko-KR" sz="145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marL="285750" lvl="0" indent="-285750">
              <a:buFontTx/>
              <a:buChar char="-"/>
            </a:pPr>
            <a:endParaRPr lang="ko-KR" altLang="en-US" sz="145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/>
            <a:r>
              <a:rPr lang="en-US" altLang="ko-KR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2. </a:t>
            </a:r>
            <a:r>
              <a:rPr lang="ko-KR" altLang="en-US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제품을 캠페인으로 등록 후 니즈에 따른 </a:t>
            </a:r>
            <a:r>
              <a:rPr lang="ko-KR" altLang="en-US" sz="145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그룹핑</a:t>
            </a:r>
            <a:endParaRPr lang="en-US" altLang="ko-KR" sz="145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marL="285750" lvl="0" indent="-285750">
              <a:buFontTx/>
              <a:buChar char="-"/>
            </a:pPr>
            <a:r>
              <a:rPr lang="ko-KR" altLang="en-US" sz="145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주얼리</a:t>
            </a:r>
            <a:r>
              <a:rPr lang="ko-KR" altLang="en-US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업종 특성상 선물용과 본인이 직접 구매하는 상황이 많을 것으로</a:t>
            </a:r>
            <a:r>
              <a:rPr lang="en-US" altLang="ko-KR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ko-KR" altLang="en-US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예상하여 프로포즈 및 선물용을 </a:t>
            </a:r>
            <a:r>
              <a:rPr lang="ko-KR" altLang="en-US" sz="145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그룹핑</a:t>
            </a:r>
            <a:endParaRPr lang="en-US" altLang="ko-KR" sz="145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/>
            <a:endParaRPr lang="en-US" altLang="ko-KR" sz="145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/>
            <a:r>
              <a:rPr lang="en-US" altLang="ko-KR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3. </a:t>
            </a:r>
            <a:r>
              <a:rPr lang="ko-KR" altLang="en-US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품질지수관리</a:t>
            </a:r>
            <a:endParaRPr lang="en-US" altLang="ko-KR" sz="145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/>
            <a:r>
              <a:rPr lang="en-US" altLang="ko-KR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- </a:t>
            </a:r>
            <a:r>
              <a:rPr lang="ko-KR" altLang="en-US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효율적인</a:t>
            </a:r>
            <a:r>
              <a:rPr lang="en-US" altLang="ko-KR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CPC </a:t>
            </a:r>
            <a:r>
              <a:rPr lang="ko-KR" altLang="en-US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개선을 위해 품질지수 칸 관리</a:t>
            </a:r>
          </a:p>
          <a:p>
            <a:pPr lvl="0"/>
            <a:endParaRPr lang="ko-KR" altLang="en-US" sz="145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/>
            <a:r>
              <a:rPr lang="en-US" altLang="ko-KR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4. </a:t>
            </a:r>
            <a:r>
              <a:rPr lang="en-US" altLang="ko-KR" sz="145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ADVoost</a:t>
            </a:r>
            <a:r>
              <a:rPr lang="en-US" altLang="ko-KR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및 카탈로그 진행</a:t>
            </a:r>
            <a:endParaRPr lang="en-US" altLang="ko-KR" sz="145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  <a:p>
            <a:pPr lvl="0"/>
            <a:r>
              <a:rPr lang="en-US" altLang="ko-KR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- </a:t>
            </a:r>
            <a:r>
              <a:rPr lang="en-US" altLang="ko-KR" sz="145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Advoost</a:t>
            </a:r>
            <a:r>
              <a:rPr lang="en-US" altLang="ko-KR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ko-KR" altLang="en-US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캠페인을 통한 노출지면 추가 확보 및 카탈로그를 통한 </a:t>
            </a:r>
            <a:r>
              <a:rPr lang="ko-KR" altLang="en-US" sz="145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리타겟팅</a:t>
            </a:r>
            <a:r>
              <a:rPr lang="ko-KR" altLang="en-US" sz="145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진행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870C38-0315-4506-B4BA-CB9442279720}"/>
              </a:ext>
            </a:extLst>
          </p:cNvPr>
          <p:cNvSpPr txBox="1"/>
          <p:nvPr/>
        </p:nvSpPr>
        <p:spPr>
          <a:xfrm>
            <a:off x="6817565" y="1327971"/>
            <a:ext cx="21771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162F5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광고 개선사항</a:t>
            </a:r>
            <a:endParaRPr kumimoji="0" lang="en-US" altLang="ko-KR" sz="28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srgbClr val="0162F5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CD86C1-2D52-428C-B547-CA0DD89FCB45}"/>
              </a:ext>
            </a:extLst>
          </p:cNvPr>
          <p:cNvSpPr txBox="1"/>
          <p:nvPr/>
        </p:nvSpPr>
        <p:spPr>
          <a:xfrm>
            <a:off x="532388" y="2966235"/>
            <a:ext cx="1177200" cy="323165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문제점 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22F7A8-85D5-4D10-BF10-BF09C8118F7F}"/>
              </a:ext>
            </a:extLst>
          </p:cNvPr>
          <p:cNvSpPr txBox="1"/>
          <p:nvPr/>
        </p:nvSpPr>
        <p:spPr>
          <a:xfrm>
            <a:off x="532388" y="1990349"/>
            <a:ext cx="1177200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집행매체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B8DFC-5E95-41D2-8ED7-5FCDE0792171}"/>
              </a:ext>
            </a:extLst>
          </p:cNvPr>
          <p:cNvSpPr txBox="1"/>
          <p:nvPr/>
        </p:nvSpPr>
        <p:spPr>
          <a:xfrm>
            <a:off x="532388" y="2449135"/>
            <a:ext cx="1177200" cy="3231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예산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C31542-7599-44AF-B7E9-1A5E47B95D31}"/>
              </a:ext>
            </a:extLst>
          </p:cNvPr>
          <p:cNvSpPr txBox="1"/>
          <p:nvPr/>
        </p:nvSpPr>
        <p:spPr>
          <a:xfrm>
            <a:off x="1935090" y="1996404"/>
            <a:ext cx="203975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네이버</a:t>
            </a:r>
            <a:r>
              <a:rPr kumimoji="0" lang="en-US" altLang="ko-KR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SA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972288-DB4C-481F-B109-D1FC8A183DD8}"/>
              </a:ext>
            </a:extLst>
          </p:cNvPr>
          <p:cNvSpPr txBox="1"/>
          <p:nvPr/>
        </p:nvSpPr>
        <p:spPr>
          <a:xfrm>
            <a:off x="1935090" y="2461246"/>
            <a:ext cx="203975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100~200</a:t>
            </a: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만원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4869C3-CEAF-4711-A189-C1BBB52E0038}"/>
              </a:ext>
            </a:extLst>
          </p:cNvPr>
          <p:cNvSpPr txBox="1"/>
          <p:nvPr/>
        </p:nvSpPr>
        <p:spPr>
          <a:xfrm>
            <a:off x="6928186" y="1990349"/>
            <a:ext cx="1177200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집행매체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F82D0C-CA82-44CA-A9E6-9F9328945122}"/>
              </a:ext>
            </a:extLst>
          </p:cNvPr>
          <p:cNvSpPr txBox="1"/>
          <p:nvPr/>
        </p:nvSpPr>
        <p:spPr>
          <a:xfrm>
            <a:off x="6928186" y="2449135"/>
            <a:ext cx="1177200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예산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8CE1CB-A06C-4390-9CEE-7D86FA19B728}"/>
              </a:ext>
            </a:extLst>
          </p:cNvPr>
          <p:cNvSpPr txBox="1"/>
          <p:nvPr/>
        </p:nvSpPr>
        <p:spPr>
          <a:xfrm>
            <a:off x="8330888" y="1996404"/>
            <a:ext cx="203975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네이버</a:t>
            </a:r>
            <a:r>
              <a:rPr kumimoji="0" lang="en-US" altLang="ko-KR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SA /  GFA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A94D98-698F-4C0F-B87E-03DEFECDC7D0}"/>
              </a:ext>
            </a:extLst>
          </p:cNvPr>
          <p:cNvSpPr txBox="1"/>
          <p:nvPr/>
        </p:nvSpPr>
        <p:spPr>
          <a:xfrm>
            <a:off x="8330888" y="2461246"/>
            <a:ext cx="2039752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300</a:t>
            </a: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만원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DA0516-E6BB-4A53-BB69-9B1B4912F8F6}"/>
              </a:ext>
            </a:extLst>
          </p:cNvPr>
          <p:cNvSpPr txBox="1"/>
          <p:nvPr/>
        </p:nvSpPr>
        <p:spPr>
          <a:xfrm>
            <a:off x="6932799" y="2966235"/>
            <a:ext cx="1177200" cy="323165"/>
          </a:xfrm>
          <a:prstGeom prst="rect">
            <a:avLst/>
          </a:prstGeom>
          <a:solidFill>
            <a:srgbClr val="0162F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5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개선사항 </a:t>
            </a:r>
            <a:endParaRPr kumimoji="0" lang="en-US" altLang="ko-KR" sz="1500" b="0" i="0" u="none" strike="noStrike" kern="1200" cap="none" spc="-150" normalizeH="0" baseline="0" noProof="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510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2D4C4B8-7C8A-4EAC-BF60-451D43861056}"/>
              </a:ext>
            </a:extLst>
          </p:cNvPr>
          <p:cNvSpPr/>
          <p:nvPr/>
        </p:nvSpPr>
        <p:spPr>
          <a:xfrm>
            <a:off x="439077" y="1195044"/>
            <a:ext cx="3228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1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1, 2) </a:t>
            </a:r>
            <a:r>
              <a:rPr lang="ko-KR" altLang="en-US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적절한 </a:t>
            </a:r>
            <a:r>
              <a:rPr lang="ko-KR" altLang="en-US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그룹핑</a:t>
            </a:r>
            <a:r>
              <a:rPr lang="ko-KR" altLang="en-US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및 </a:t>
            </a:r>
            <a:r>
              <a:rPr lang="ko-KR" altLang="en-US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제외키워드</a:t>
            </a:r>
            <a:r>
              <a:rPr lang="ko-KR" altLang="en-US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등록</a:t>
            </a:r>
          </a:p>
          <a:p>
            <a:pPr>
              <a:defRPr/>
            </a:pPr>
            <a:endParaRPr lang="ko-KR" altLang="en-US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DC5EB4-C40F-448F-A0C7-FE7FC7F5C550}"/>
              </a:ext>
            </a:extLst>
          </p:cNvPr>
          <p:cNvSpPr txBox="1"/>
          <p:nvPr/>
        </p:nvSpPr>
        <p:spPr>
          <a:xfrm>
            <a:off x="4132519" y="5392277"/>
            <a:ext cx="791668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numCol="1" rtlCol="0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제품 카테고리 별로 캠페인을 나누고 상황에 맞게 </a:t>
            </a:r>
            <a:r>
              <a:rPr lang="ko-KR" altLang="en-US" sz="160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그룹핑을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통해 키워드 관리</a:t>
            </a:r>
            <a:endParaRPr lang="en-US" altLang="ko-KR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lvl="0" algn="ctr"/>
            <a:r>
              <a:rPr lang="en-US" altLang="ko-KR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FF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=&gt;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FF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ko-KR" altLang="en-US" sz="160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FF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자사명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FF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및 메인 키워드 제외를 통해 광고비 효율적으로 관리</a:t>
            </a:r>
          </a:p>
          <a:p>
            <a:pPr lvl="0" algn="ctr"/>
            <a:r>
              <a:rPr lang="en-US" altLang="ko-KR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FF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-=&gt; </a:t>
            </a:r>
            <a:r>
              <a:rPr lang="ko-KR" altLang="en-US" sz="160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FF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랩다이아몬드와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FF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다이아몬드를 각각 제외 검색어를 통해 다이아몬드 </a:t>
            </a:r>
            <a:r>
              <a:rPr lang="ko-KR" altLang="en-US" sz="1600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FF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주얼리를</a:t>
            </a:r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FF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검색하였을 때 상대적으로</a:t>
            </a:r>
            <a:endParaRPr lang="en-US" altLang="ko-KR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schemeClr val="bg1"/>
              </a:solidFill>
              <a:highlight>
                <a:srgbClr val="0162F5"/>
              </a:highlight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  <a:p>
            <a:pPr lvl="0" algn="ctr"/>
            <a:r>
              <a:rPr lang="ko-KR" altLang="en-US" sz="1600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FF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객단가가 낮아 소비자들에게 가격적인 면에서 장점이 부각되도록 함</a:t>
            </a:r>
            <a:endParaRPr lang="en-US" altLang="ko-KR" sz="1600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srgbClr val="FF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retendard Light" panose="020004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01960E-324F-46C5-9C9A-F0DA37FF2177}"/>
              </a:ext>
            </a:extLst>
          </p:cNvPr>
          <p:cNvSpPr txBox="1"/>
          <p:nvPr/>
        </p:nvSpPr>
        <p:spPr>
          <a:xfrm>
            <a:off x="142641" y="533324"/>
            <a:ext cx="562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spc="-300">
                <a:solidFill>
                  <a:srgbClr val="28CA5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lvl="0">
              <a:defRPr/>
            </a:pP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Ⅱ. </a:t>
            </a:r>
            <a:r>
              <a:rPr lang="ko-KR" altLang="en-US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문제점 및 개선사항</a:t>
            </a: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en-US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상세</a:t>
            </a: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endParaRPr kumimoji="0" lang="en-US" altLang="ko-KR" sz="2000" b="0" i="0" u="none" strike="noStrike" kern="1200" cap="none" spc="-15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D10ED1-580B-4EA5-8A02-1364F76F297F}"/>
              </a:ext>
            </a:extLst>
          </p:cNvPr>
          <p:cNvSpPr txBox="1"/>
          <p:nvPr/>
        </p:nvSpPr>
        <p:spPr>
          <a:xfrm>
            <a:off x="4693907" y="271714"/>
            <a:ext cx="7251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Ⅰ.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운영현황요약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 Ⅱ.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문제점 및 개선사항 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  Ⅲ.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기대효과</a:t>
            </a:r>
            <a:endParaRPr kumimoji="0" lang="en-US" altLang="ko-KR" sz="1100" b="1" i="0" u="none" strike="noStrike" kern="1200" cap="none" spc="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AB98E2-8E38-4120-8FB8-223DF50FA92C}"/>
              </a:ext>
            </a:extLst>
          </p:cNvPr>
          <p:cNvSpPr txBox="1"/>
          <p:nvPr/>
        </p:nvSpPr>
        <p:spPr>
          <a:xfrm>
            <a:off x="657191" y="1655036"/>
            <a:ext cx="20003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&lt;</a:t>
            </a:r>
            <a:r>
              <a:rPr kumimoji="0" lang="ko-KR" altLang="en-US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기존</a:t>
            </a: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FD7244-A863-471D-8A54-16C4CA94E9DE}"/>
              </a:ext>
            </a:extLst>
          </p:cNvPr>
          <p:cNvSpPr txBox="1"/>
          <p:nvPr/>
        </p:nvSpPr>
        <p:spPr>
          <a:xfrm>
            <a:off x="7569675" y="1579765"/>
            <a:ext cx="12164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162F5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&lt;</a:t>
            </a:r>
            <a:r>
              <a:rPr kumimoji="0" lang="ko-KR" altLang="en-US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162F5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개선</a:t>
            </a: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162F5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&gt;</a:t>
            </a:r>
          </a:p>
        </p:txBody>
      </p:sp>
      <p:sp>
        <p:nvSpPr>
          <p:cNvPr id="30" name="아래쪽 화살표 6">
            <a:extLst>
              <a:ext uri="{FF2B5EF4-FFF2-40B4-BE49-F238E27FC236}">
                <a16:creationId xmlns:a16="http://schemas.microsoft.com/office/drawing/2014/main" id="{CC69711F-3954-46A0-B2FE-C4D750EED86A}"/>
              </a:ext>
            </a:extLst>
          </p:cNvPr>
          <p:cNvSpPr/>
          <p:nvPr/>
        </p:nvSpPr>
        <p:spPr>
          <a:xfrm rot="16200000">
            <a:off x="5512540" y="2800360"/>
            <a:ext cx="2041142" cy="1257279"/>
          </a:xfrm>
          <a:custGeom>
            <a:avLst/>
            <a:gdLst>
              <a:gd name="connsiteX0" fmla="*/ 0 w 1371600"/>
              <a:gd name="connsiteY0" fmla="*/ 948267 h 1634067"/>
              <a:gd name="connsiteX1" fmla="*/ 342900 w 1371600"/>
              <a:gd name="connsiteY1" fmla="*/ 948267 h 1634067"/>
              <a:gd name="connsiteX2" fmla="*/ 342900 w 1371600"/>
              <a:gd name="connsiteY2" fmla="*/ 0 h 1634067"/>
              <a:gd name="connsiteX3" fmla="*/ 1028700 w 1371600"/>
              <a:gd name="connsiteY3" fmla="*/ 0 h 1634067"/>
              <a:gd name="connsiteX4" fmla="*/ 1028700 w 1371600"/>
              <a:gd name="connsiteY4" fmla="*/ 948267 h 1634067"/>
              <a:gd name="connsiteX5" fmla="*/ 1371600 w 1371600"/>
              <a:gd name="connsiteY5" fmla="*/ 948267 h 1634067"/>
              <a:gd name="connsiteX6" fmla="*/ 685800 w 1371600"/>
              <a:gd name="connsiteY6" fmla="*/ 1634067 h 1634067"/>
              <a:gd name="connsiteX7" fmla="*/ 0 w 1371600"/>
              <a:gd name="connsiteY7" fmla="*/ 948267 h 1634067"/>
              <a:gd name="connsiteX0" fmla="*/ 21167 w 1392767"/>
              <a:gd name="connsiteY0" fmla="*/ 948267 h 1634067"/>
              <a:gd name="connsiteX1" fmla="*/ 364067 w 1392767"/>
              <a:gd name="connsiteY1" fmla="*/ 948267 h 1634067"/>
              <a:gd name="connsiteX2" fmla="*/ 0 w 1392767"/>
              <a:gd name="connsiteY2" fmla="*/ 8467 h 1634067"/>
              <a:gd name="connsiteX3" fmla="*/ 1049867 w 1392767"/>
              <a:gd name="connsiteY3" fmla="*/ 0 h 1634067"/>
              <a:gd name="connsiteX4" fmla="*/ 1049867 w 1392767"/>
              <a:gd name="connsiteY4" fmla="*/ 948267 h 1634067"/>
              <a:gd name="connsiteX5" fmla="*/ 1392767 w 1392767"/>
              <a:gd name="connsiteY5" fmla="*/ 948267 h 1634067"/>
              <a:gd name="connsiteX6" fmla="*/ 706967 w 1392767"/>
              <a:gd name="connsiteY6" fmla="*/ 1634067 h 1634067"/>
              <a:gd name="connsiteX7" fmla="*/ 21167 w 1392767"/>
              <a:gd name="connsiteY7" fmla="*/ 948267 h 1634067"/>
              <a:gd name="connsiteX0" fmla="*/ 21167 w 1566334"/>
              <a:gd name="connsiteY0" fmla="*/ 948267 h 1634067"/>
              <a:gd name="connsiteX1" fmla="*/ 364067 w 1566334"/>
              <a:gd name="connsiteY1" fmla="*/ 948267 h 1634067"/>
              <a:gd name="connsiteX2" fmla="*/ 0 w 1566334"/>
              <a:gd name="connsiteY2" fmla="*/ 8467 h 1634067"/>
              <a:gd name="connsiteX3" fmla="*/ 1566334 w 1566334"/>
              <a:gd name="connsiteY3" fmla="*/ 0 h 1634067"/>
              <a:gd name="connsiteX4" fmla="*/ 1049867 w 1566334"/>
              <a:gd name="connsiteY4" fmla="*/ 948267 h 1634067"/>
              <a:gd name="connsiteX5" fmla="*/ 1392767 w 1566334"/>
              <a:gd name="connsiteY5" fmla="*/ 948267 h 1634067"/>
              <a:gd name="connsiteX6" fmla="*/ 706967 w 1566334"/>
              <a:gd name="connsiteY6" fmla="*/ 1634067 h 1634067"/>
              <a:gd name="connsiteX7" fmla="*/ 21167 w 1566334"/>
              <a:gd name="connsiteY7" fmla="*/ 948267 h 1634067"/>
              <a:gd name="connsiteX0" fmla="*/ 21167 w 1422400"/>
              <a:gd name="connsiteY0" fmla="*/ 939800 h 1625600"/>
              <a:gd name="connsiteX1" fmla="*/ 364067 w 1422400"/>
              <a:gd name="connsiteY1" fmla="*/ 939800 h 1625600"/>
              <a:gd name="connsiteX2" fmla="*/ 0 w 1422400"/>
              <a:gd name="connsiteY2" fmla="*/ 0 h 1625600"/>
              <a:gd name="connsiteX3" fmla="*/ 1422400 w 1422400"/>
              <a:gd name="connsiteY3" fmla="*/ 25399 h 1625600"/>
              <a:gd name="connsiteX4" fmla="*/ 1049867 w 1422400"/>
              <a:gd name="connsiteY4" fmla="*/ 939800 h 1625600"/>
              <a:gd name="connsiteX5" fmla="*/ 1392767 w 1422400"/>
              <a:gd name="connsiteY5" fmla="*/ 939800 h 1625600"/>
              <a:gd name="connsiteX6" fmla="*/ 706967 w 1422400"/>
              <a:gd name="connsiteY6" fmla="*/ 1625600 h 1625600"/>
              <a:gd name="connsiteX7" fmla="*/ 21167 w 14224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46567 w 1473200"/>
              <a:gd name="connsiteY0" fmla="*/ 948266 h 1634066"/>
              <a:gd name="connsiteX1" fmla="*/ 389467 w 1473200"/>
              <a:gd name="connsiteY1" fmla="*/ 948266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1075267 w 1473200"/>
              <a:gd name="connsiteY4" fmla="*/ 94826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1075267 w 1473200"/>
              <a:gd name="connsiteY4" fmla="*/ 94826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93447 w 1473200"/>
              <a:gd name="connsiteY4" fmla="*/ 984577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97882 w 1473200"/>
              <a:gd name="connsiteY4" fmla="*/ 103904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356991 w 1473200"/>
              <a:gd name="connsiteY0" fmla="*/ 984577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356991 w 1473200"/>
              <a:gd name="connsiteY7" fmla="*/ 984577 h 1634066"/>
              <a:gd name="connsiteX0" fmla="*/ 356991 w 1473200"/>
              <a:gd name="connsiteY0" fmla="*/ 984577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107743 w 1473200"/>
              <a:gd name="connsiteY5" fmla="*/ 1002734 h 1634066"/>
              <a:gd name="connsiteX6" fmla="*/ 732367 w 1473200"/>
              <a:gd name="connsiteY6" fmla="*/ 1634066 h 1634066"/>
              <a:gd name="connsiteX7" fmla="*/ 356991 w 1473200"/>
              <a:gd name="connsiteY7" fmla="*/ 984577 h 1634066"/>
              <a:gd name="connsiteX0" fmla="*/ 356991 w 1446592"/>
              <a:gd name="connsiteY0" fmla="*/ 984577 h 1634066"/>
              <a:gd name="connsiteX1" fmla="*/ 566852 w 1446592"/>
              <a:gd name="connsiteY1" fmla="*/ 966420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356991 w 1446592"/>
              <a:gd name="connsiteY7" fmla="*/ 984577 h 1634066"/>
              <a:gd name="connsiteX0" fmla="*/ 356991 w 1446592"/>
              <a:gd name="connsiteY0" fmla="*/ 98457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356991 w 1446592"/>
              <a:gd name="connsiteY7" fmla="*/ 98457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013676 w 1446592"/>
              <a:gd name="connsiteY5" fmla="*/ 1142313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011632 w 1446592"/>
              <a:gd name="connsiteY5" fmla="*/ 1153332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565578 w 1446592"/>
              <a:gd name="connsiteY0" fmla="*/ 1199440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565578 w 1446592"/>
              <a:gd name="connsiteY7" fmla="*/ 1199440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15520 w 1446592"/>
              <a:gd name="connsiteY5" fmla="*/ 1169866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15521 w 1446592"/>
              <a:gd name="connsiteY5" fmla="*/ 1186378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23702 w 1446592"/>
              <a:gd name="connsiteY5" fmla="*/ 1186377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3351 w 1446592"/>
              <a:gd name="connsiteY4" fmla="*/ 1166170 h 1634066"/>
              <a:gd name="connsiteX5" fmla="*/ 923702 w 1446592"/>
              <a:gd name="connsiteY5" fmla="*/ 1186377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3351 w 1446592"/>
              <a:gd name="connsiteY4" fmla="*/ 1166170 h 1634066"/>
              <a:gd name="connsiteX5" fmla="*/ 923702 w 1446592"/>
              <a:gd name="connsiteY5" fmla="*/ 1186377 h 1634066"/>
              <a:gd name="connsiteX6" fmla="*/ 746311 w 1446592"/>
              <a:gd name="connsiteY6" fmla="*/ 1634066 h 1634066"/>
              <a:gd name="connsiteX7" fmla="*/ 565579 w 1446592"/>
              <a:gd name="connsiteY7" fmla="*/ 1160909 h 163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592" h="1634066">
                <a:moveTo>
                  <a:pt x="565579" y="1160909"/>
                </a:moveTo>
                <a:lnTo>
                  <a:pt x="673191" y="1164769"/>
                </a:lnTo>
                <a:cubicBezTo>
                  <a:pt x="551835" y="851502"/>
                  <a:pt x="409223" y="474133"/>
                  <a:pt x="0" y="0"/>
                </a:cubicBezTo>
                <a:lnTo>
                  <a:pt x="1446592" y="53244"/>
                </a:lnTo>
                <a:cubicBezTo>
                  <a:pt x="1076881" y="549955"/>
                  <a:pt x="945995" y="855725"/>
                  <a:pt x="813351" y="1166170"/>
                </a:cubicBezTo>
                <a:lnTo>
                  <a:pt x="923702" y="1186377"/>
                </a:lnTo>
                <a:lnTo>
                  <a:pt x="746311" y="1634066"/>
                </a:lnTo>
                <a:lnTo>
                  <a:pt x="565579" y="1160909"/>
                </a:lnTo>
                <a:close/>
              </a:path>
            </a:pathLst>
          </a:custGeom>
          <a:gradFill flip="none" rotWithShape="1">
            <a:gsLst>
              <a:gs pos="1000">
                <a:srgbClr val="0162F5"/>
              </a:gs>
              <a:gs pos="100000">
                <a:schemeClr val="bg1"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pic>
        <p:nvPicPr>
          <p:cNvPr id="1026" name="Picture 2" descr="image.png">
            <a:extLst>
              <a:ext uri="{FF2B5EF4-FFF2-40B4-BE49-F238E27FC236}">
                <a16:creationId xmlns:a16="http://schemas.microsoft.com/office/drawing/2014/main" id="{9A411C4E-28E5-4516-9F53-009825CA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5" y="2193526"/>
            <a:ext cx="21145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F892C56-FCAC-4837-840A-02CA3508D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85" y="3101467"/>
            <a:ext cx="4638609" cy="1890823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708182F6-7A64-4356-8B91-49F6E58D968A}"/>
              </a:ext>
            </a:extLst>
          </p:cNvPr>
          <p:cNvSpPr/>
          <p:nvPr/>
        </p:nvSpPr>
        <p:spPr>
          <a:xfrm>
            <a:off x="1409635" y="3631541"/>
            <a:ext cx="3033430" cy="14203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A6F7F02F-4FF2-49EB-ABDA-71CC95011FB4}"/>
              </a:ext>
            </a:extLst>
          </p:cNvPr>
          <p:cNvSpPr/>
          <p:nvPr/>
        </p:nvSpPr>
        <p:spPr>
          <a:xfrm>
            <a:off x="2194128" y="3355992"/>
            <a:ext cx="926749" cy="2755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90FE8A9-613D-44F6-A628-8DE19C316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0288" y="2524702"/>
            <a:ext cx="1809694" cy="2561040"/>
          </a:xfrm>
          <a:prstGeom prst="rect">
            <a:avLst/>
          </a:prstGeom>
        </p:spPr>
      </p:pic>
      <p:sp>
        <p:nvSpPr>
          <p:cNvPr id="43" name="직사각형 42">
            <a:extLst>
              <a:ext uri="{FF2B5EF4-FFF2-40B4-BE49-F238E27FC236}">
                <a16:creationId xmlns:a16="http://schemas.microsoft.com/office/drawing/2014/main" id="{A7E55BD5-93D8-46F6-AC3B-9453E5FF3102}"/>
              </a:ext>
            </a:extLst>
          </p:cNvPr>
          <p:cNvSpPr/>
          <p:nvPr/>
        </p:nvSpPr>
        <p:spPr>
          <a:xfrm>
            <a:off x="7150288" y="2528293"/>
            <a:ext cx="1475814" cy="156607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1720C82-C785-45CF-AB4F-6EC11AD65B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674" y="5202964"/>
            <a:ext cx="3658908" cy="151443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A8224F8-F7E3-4DFE-8A7A-DB3B981FF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6145" y="2524702"/>
            <a:ext cx="2353389" cy="2561041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96B4D36-E84D-449E-B547-DC27CB0175B1}"/>
              </a:ext>
            </a:extLst>
          </p:cNvPr>
          <p:cNvSpPr/>
          <p:nvPr/>
        </p:nvSpPr>
        <p:spPr>
          <a:xfrm>
            <a:off x="9832095" y="4742981"/>
            <a:ext cx="1019324" cy="275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051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아래쪽 화살표 6">
            <a:extLst>
              <a:ext uri="{FF2B5EF4-FFF2-40B4-BE49-F238E27FC236}">
                <a16:creationId xmlns:a16="http://schemas.microsoft.com/office/drawing/2014/main" id="{AFE49A18-B0C6-4710-9128-FA70A41B015C}"/>
              </a:ext>
            </a:extLst>
          </p:cNvPr>
          <p:cNvSpPr/>
          <p:nvPr/>
        </p:nvSpPr>
        <p:spPr>
          <a:xfrm>
            <a:off x="4239944" y="3787567"/>
            <a:ext cx="3846791" cy="559605"/>
          </a:xfrm>
          <a:custGeom>
            <a:avLst/>
            <a:gdLst>
              <a:gd name="connsiteX0" fmla="*/ 0 w 1371600"/>
              <a:gd name="connsiteY0" fmla="*/ 948267 h 1634067"/>
              <a:gd name="connsiteX1" fmla="*/ 342900 w 1371600"/>
              <a:gd name="connsiteY1" fmla="*/ 948267 h 1634067"/>
              <a:gd name="connsiteX2" fmla="*/ 342900 w 1371600"/>
              <a:gd name="connsiteY2" fmla="*/ 0 h 1634067"/>
              <a:gd name="connsiteX3" fmla="*/ 1028700 w 1371600"/>
              <a:gd name="connsiteY3" fmla="*/ 0 h 1634067"/>
              <a:gd name="connsiteX4" fmla="*/ 1028700 w 1371600"/>
              <a:gd name="connsiteY4" fmla="*/ 948267 h 1634067"/>
              <a:gd name="connsiteX5" fmla="*/ 1371600 w 1371600"/>
              <a:gd name="connsiteY5" fmla="*/ 948267 h 1634067"/>
              <a:gd name="connsiteX6" fmla="*/ 685800 w 1371600"/>
              <a:gd name="connsiteY6" fmla="*/ 1634067 h 1634067"/>
              <a:gd name="connsiteX7" fmla="*/ 0 w 1371600"/>
              <a:gd name="connsiteY7" fmla="*/ 948267 h 1634067"/>
              <a:gd name="connsiteX0" fmla="*/ 21167 w 1392767"/>
              <a:gd name="connsiteY0" fmla="*/ 948267 h 1634067"/>
              <a:gd name="connsiteX1" fmla="*/ 364067 w 1392767"/>
              <a:gd name="connsiteY1" fmla="*/ 948267 h 1634067"/>
              <a:gd name="connsiteX2" fmla="*/ 0 w 1392767"/>
              <a:gd name="connsiteY2" fmla="*/ 8467 h 1634067"/>
              <a:gd name="connsiteX3" fmla="*/ 1049867 w 1392767"/>
              <a:gd name="connsiteY3" fmla="*/ 0 h 1634067"/>
              <a:gd name="connsiteX4" fmla="*/ 1049867 w 1392767"/>
              <a:gd name="connsiteY4" fmla="*/ 948267 h 1634067"/>
              <a:gd name="connsiteX5" fmla="*/ 1392767 w 1392767"/>
              <a:gd name="connsiteY5" fmla="*/ 948267 h 1634067"/>
              <a:gd name="connsiteX6" fmla="*/ 706967 w 1392767"/>
              <a:gd name="connsiteY6" fmla="*/ 1634067 h 1634067"/>
              <a:gd name="connsiteX7" fmla="*/ 21167 w 1392767"/>
              <a:gd name="connsiteY7" fmla="*/ 948267 h 1634067"/>
              <a:gd name="connsiteX0" fmla="*/ 21167 w 1566334"/>
              <a:gd name="connsiteY0" fmla="*/ 948267 h 1634067"/>
              <a:gd name="connsiteX1" fmla="*/ 364067 w 1566334"/>
              <a:gd name="connsiteY1" fmla="*/ 948267 h 1634067"/>
              <a:gd name="connsiteX2" fmla="*/ 0 w 1566334"/>
              <a:gd name="connsiteY2" fmla="*/ 8467 h 1634067"/>
              <a:gd name="connsiteX3" fmla="*/ 1566334 w 1566334"/>
              <a:gd name="connsiteY3" fmla="*/ 0 h 1634067"/>
              <a:gd name="connsiteX4" fmla="*/ 1049867 w 1566334"/>
              <a:gd name="connsiteY4" fmla="*/ 948267 h 1634067"/>
              <a:gd name="connsiteX5" fmla="*/ 1392767 w 1566334"/>
              <a:gd name="connsiteY5" fmla="*/ 948267 h 1634067"/>
              <a:gd name="connsiteX6" fmla="*/ 706967 w 1566334"/>
              <a:gd name="connsiteY6" fmla="*/ 1634067 h 1634067"/>
              <a:gd name="connsiteX7" fmla="*/ 21167 w 1566334"/>
              <a:gd name="connsiteY7" fmla="*/ 948267 h 1634067"/>
              <a:gd name="connsiteX0" fmla="*/ 21167 w 1422400"/>
              <a:gd name="connsiteY0" fmla="*/ 939800 h 1625600"/>
              <a:gd name="connsiteX1" fmla="*/ 364067 w 1422400"/>
              <a:gd name="connsiteY1" fmla="*/ 939800 h 1625600"/>
              <a:gd name="connsiteX2" fmla="*/ 0 w 1422400"/>
              <a:gd name="connsiteY2" fmla="*/ 0 h 1625600"/>
              <a:gd name="connsiteX3" fmla="*/ 1422400 w 1422400"/>
              <a:gd name="connsiteY3" fmla="*/ 25399 h 1625600"/>
              <a:gd name="connsiteX4" fmla="*/ 1049867 w 1422400"/>
              <a:gd name="connsiteY4" fmla="*/ 939800 h 1625600"/>
              <a:gd name="connsiteX5" fmla="*/ 1392767 w 1422400"/>
              <a:gd name="connsiteY5" fmla="*/ 939800 h 1625600"/>
              <a:gd name="connsiteX6" fmla="*/ 706967 w 1422400"/>
              <a:gd name="connsiteY6" fmla="*/ 1625600 h 1625600"/>
              <a:gd name="connsiteX7" fmla="*/ 21167 w 14224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46567 w 1473200"/>
              <a:gd name="connsiteY0" fmla="*/ 948266 h 1634066"/>
              <a:gd name="connsiteX1" fmla="*/ 389467 w 1473200"/>
              <a:gd name="connsiteY1" fmla="*/ 948266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1075267 w 1473200"/>
              <a:gd name="connsiteY4" fmla="*/ 94826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1075267 w 1473200"/>
              <a:gd name="connsiteY4" fmla="*/ 94826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93447 w 1473200"/>
              <a:gd name="connsiteY4" fmla="*/ 984577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97882 w 1473200"/>
              <a:gd name="connsiteY4" fmla="*/ 103904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356991 w 1473200"/>
              <a:gd name="connsiteY0" fmla="*/ 984577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356991 w 1473200"/>
              <a:gd name="connsiteY7" fmla="*/ 984577 h 1634066"/>
              <a:gd name="connsiteX0" fmla="*/ 356991 w 1473200"/>
              <a:gd name="connsiteY0" fmla="*/ 984577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107743 w 1473200"/>
              <a:gd name="connsiteY5" fmla="*/ 1002734 h 1634066"/>
              <a:gd name="connsiteX6" fmla="*/ 732367 w 1473200"/>
              <a:gd name="connsiteY6" fmla="*/ 1634066 h 1634066"/>
              <a:gd name="connsiteX7" fmla="*/ 356991 w 1473200"/>
              <a:gd name="connsiteY7" fmla="*/ 984577 h 1634066"/>
              <a:gd name="connsiteX0" fmla="*/ 356991 w 1446592"/>
              <a:gd name="connsiteY0" fmla="*/ 984577 h 1634066"/>
              <a:gd name="connsiteX1" fmla="*/ 566852 w 1446592"/>
              <a:gd name="connsiteY1" fmla="*/ 966420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356991 w 1446592"/>
              <a:gd name="connsiteY7" fmla="*/ 984577 h 1634066"/>
              <a:gd name="connsiteX0" fmla="*/ 356991 w 1446592"/>
              <a:gd name="connsiteY0" fmla="*/ 98457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356991 w 1446592"/>
              <a:gd name="connsiteY7" fmla="*/ 98457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013676 w 1446592"/>
              <a:gd name="connsiteY5" fmla="*/ 1142313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011632 w 1446592"/>
              <a:gd name="connsiteY5" fmla="*/ 1153332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565578 w 1446592"/>
              <a:gd name="connsiteY0" fmla="*/ 1199440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565578 w 1446592"/>
              <a:gd name="connsiteY7" fmla="*/ 1199440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15520 w 1446592"/>
              <a:gd name="connsiteY5" fmla="*/ 1169866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15521 w 1446592"/>
              <a:gd name="connsiteY5" fmla="*/ 1186378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23702 w 1446592"/>
              <a:gd name="connsiteY5" fmla="*/ 1186377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3351 w 1446592"/>
              <a:gd name="connsiteY4" fmla="*/ 1166170 h 1634066"/>
              <a:gd name="connsiteX5" fmla="*/ 923702 w 1446592"/>
              <a:gd name="connsiteY5" fmla="*/ 1186377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3351 w 1446592"/>
              <a:gd name="connsiteY4" fmla="*/ 1166170 h 1634066"/>
              <a:gd name="connsiteX5" fmla="*/ 923702 w 1446592"/>
              <a:gd name="connsiteY5" fmla="*/ 1186377 h 1634066"/>
              <a:gd name="connsiteX6" fmla="*/ 746311 w 1446592"/>
              <a:gd name="connsiteY6" fmla="*/ 1634066 h 1634066"/>
              <a:gd name="connsiteX7" fmla="*/ 565579 w 1446592"/>
              <a:gd name="connsiteY7" fmla="*/ 1160909 h 163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592" h="1634066">
                <a:moveTo>
                  <a:pt x="565579" y="1160909"/>
                </a:moveTo>
                <a:lnTo>
                  <a:pt x="673191" y="1164769"/>
                </a:lnTo>
                <a:cubicBezTo>
                  <a:pt x="551835" y="851502"/>
                  <a:pt x="409223" y="474133"/>
                  <a:pt x="0" y="0"/>
                </a:cubicBezTo>
                <a:lnTo>
                  <a:pt x="1446592" y="53244"/>
                </a:lnTo>
                <a:cubicBezTo>
                  <a:pt x="1076881" y="549955"/>
                  <a:pt x="945995" y="855725"/>
                  <a:pt x="813351" y="1166170"/>
                </a:cubicBezTo>
                <a:lnTo>
                  <a:pt x="923702" y="1186377"/>
                </a:lnTo>
                <a:lnTo>
                  <a:pt x="746311" y="1634066"/>
                </a:lnTo>
                <a:lnTo>
                  <a:pt x="565579" y="1160909"/>
                </a:lnTo>
                <a:close/>
              </a:path>
            </a:pathLst>
          </a:custGeom>
          <a:gradFill flip="none" rotWithShape="1">
            <a:gsLst>
              <a:gs pos="1000">
                <a:srgbClr val="0162F5"/>
              </a:gs>
              <a:gs pos="100000">
                <a:schemeClr val="bg1"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2D4C4B8-7C8A-4EAC-BF60-451D43861056}"/>
              </a:ext>
            </a:extLst>
          </p:cNvPr>
          <p:cNvSpPr/>
          <p:nvPr/>
        </p:nvSpPr>
        <p:spPr>
          <a:xfrm>
            <a:off x="439076" y="1195044"/>
            <a:ext cx="1526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3) </a:t>
            </a:r>
            <a:r>
              <a:rPr lang="ko-KR" altLang="en-US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품질지수 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7C22E-2500-4000-9663-DAAFEBC577D0}"/>
              </a:ext>
            </a:extLst>
          </p:cNvPr>
          <p:cNvSpPr txBox="1"/>
          <p:nvPr/>
        </p:nvSpPr>
        <p:spPr>
          <a:xfrm>
            <a:off x="1884746" y="197064"/>
            <a:ext cx="10036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Ⅰ.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운영현황요약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 Ⅱ.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문제점 및 개선사항 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  Ⅲ.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기대효과</a:t>
            </a:r>
            <a:endParaRPr kumimoji="0" lang="en-US" altLang="ko-KR" sz="1100" b="1" i="0" u="none" strike="noStrike" kern="1200" cap="none" spc="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59FEB3-9076-4E0A-9209-87EE19E3CC02}"/>
              </a:ext>
            </a:extLst>
          </p:cNvPr>
          <p:cNvSpPr txBox="1"/>
          <p:nvPr/>
        </p:nvSpPr>
        <p:spPr>
          <a:xfrm>
            <a:off x="142641" y="533324"/>
            <a:ext cx="779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spc="-300">
                <a:solidFill>
                  <a:srgbClr val="28CA5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lvl="0">
              <a:defRPr/>
            </a:pP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Ⅱ. </a:t>
            </a:r>
            <a:r>
              <a:rPr lang="ko-KR" altLang="en-US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문제점 및 개선사항</a:t>
            </a: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en-US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상세</a:t>
            </a: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endParaRPr kumimoji="0" lang="en-US" altLang="ko-KR" sz="2000" b="0" i="0" u="none" strike="noStrike" kern="1200" cap="none" spc="-15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0EA95B-AC78-4059-8430-A9D94A8EA5CE}"/>
              </a:ext>
            </a:extLst>
          </p:cNvPr>
          <p:cNvSpPr txBox="1"/>
          <p:nvPr/>
        </p:nvSpPr>
        <p:spPr>
          <a:xfrm>
            <a:off x="657191" y="1655036"/>
            <a:ext cx="15518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&lt;</a:t>
            </a:r>
            <a:r>
              <a:rPr kumimoji="0" lang="ko-KR" altLang="en-US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기존</a:t>
            </a: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0DEE78-D918-416F-B305-2BBE635454AE}"/>
              </a:ext>
            </a:extLst>
          </p:cNvPr>
          <p:cNvSpPr txBox="1"/>
          <p:nvPr/>
        </p:nvSpPr>
        <p:spPr>
          <a:xfrm>
            <a:off x="657191" y="3525957"/>
            <a:ext cx="1683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162F5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&lt;</a:t>
            </a:r>
            <a:r>
              <a:rPr kumimoji="0" lang="ko-KR" altLang="en-US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162F5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개선</a:t>
            </a: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162F5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&gt;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BF75C50-495F-4E61-8DF6-D18610A65AA3}"/>
              </a:ext>
            </a:extLst>
          </p:cNvPr>
          <p:cNvSpPr/>
          <p:nvPr/>
        </p:nvSpPr>
        <p:spPr>
          <a:xfrm>
            <a:off x="2209046" y="5350598"/>
            <a:ext cx="1683596" cy="242951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8E376B8-E79D-48ED-99F2-E127E796D912}"/>
              </a:ext>
            </a:extLst>
          </p:cNvPr>
          <p:cNvSpPr/>
          <p:nvPr/>
        </p:nvSpPr>
        <p:spPr>
          <a:xfrm>
            <a:off x="2209046" y="4595715"/>
            <a:ext cx="291558" cy="1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87F0808-0D71-45D3-9065-71C58A48C81B}"/>
              </a:ext>
            </a:extLst>
          </p:cNvPr>
          <p:cNvSpPr/>
          <p:nvPr/>
        </p:nvSpPr>
        <p:spPr>
          <a:xfrm>
            <a:off x="2209045" y="4767129"/>
            <a:ext cx="3659909" cy="55960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84E7C2-8CFE-4BED-971B-F1C4AB2033E3}"/>
              </a:ext>
            </a:extLst>
          </p:cNvPr>
          <p:cNvSpPr txBox="1"/>
          <p:nvPr/>
        </p:nvSpPr>
        <p:spPr>
          <a:xfrm>
            <a:off x="1644268" y="6332339"/>
            <a:ext cx="9270790" cy="33855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- </a:t>
            </a:r>
            <a:r>
              <a:rPr lang="ko-KR" altLang="en-US" sz="16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그룹 분리</a:t>
            </a:r>
            <a:r>
              <a:rPr lang="en-US" altLang="ko-KR" sz="16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, </a:t>
            </a:r>
            <a:r>
              <a:rPr lang="ko-KR" altLang="en-US" sz="16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제외 키워드를 통한 품질지수 관리로 효율적인 </a:t>
            </a:r>
            <a:r>
              <a:rPr lang="en-US" altLang="ko-KR" sz="16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CPC </a:t>
            </a:r>
            <a:r>
              <a:rPr lang="ko-KR" altLang="en-US" sz="16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감소</a:t>
            </a:r>
            <a:endParaRPr lang="en-US" altLang="ko-KR" sz="16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ECB288D5-9ACB-4704-81F8-A8A09FB1512B}"/>
              </a:ext>
            </a:extLst>
          </p:cNvPr>
          <p:cNvSpPr/>
          <p:nvPr/>
        </p:nvSpPr>
        <p:spPr>
          <a:xfrm>
            <a:off x="5834977" y="5414630"/>
            <a:ext cx="455756" cy="257239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CFDD108-B322-4574-A5A2-EDDB54845523}"/>
              </a:ext>
            </a:extLst>
          </p:cNvPr>
          <p:cNvSpPr/>
          <p:nvPr/>
        </p:nvSpPr>
        <p:spPr>
          <a:xfrm>
            <a:off x="5859034" y="2728227"/>
            <a:ext cx="455756" cy="257239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1B5EA512-0515-413C-AAEE-5CE4005BEFF1}"/>
              </a:ext>
            </a:extLst>
          </p:cNvPr>
          <p:cNvSpPr/>
          <p:nvPr/>
        </p:nvSpPr>
        <p:spPr>
          <a:xfrm>
            <a:off x="9151560" y="2644310"/>
            <a:ext cx="589205" cy="257239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371D4DE-BC37-4B02-9366-736E210E9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942" y="4676403"/>
            <a:ext cx="8533696" cy="1080890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88C354CB-63A7-4E96-B159-C093F5D6D468}"/>
              </a:ext>
            </a:extLst>
          </p:cNvPr>
          <p:cNvSpPr/>
          <p:nvPr/>
        </p:nvSpPr>
        <p:spPr>
          <a:xfrm>
            <a:off x="9916180" y="5093359"/>
            <a:ext cx="565732" cy="2333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F06C95E-F493-42F4-B4C3-87C8CB32B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000" y="2106589"/>
            <a:ext cx="9537809" cy="135789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99A7D0E2-3696-49CC-87B0-F5ACADC5C970}"/>
              </a:ext>
            </a:extLst>
          </p:cNvPr>
          <p:cNvSpPr/>
          <p:nvPr/>
        </p:nvSpPr>
        <p:spPr>
          <a:xfrm>
            <a:off x="4985314" y="2196131"/>
            <a:ext cx="3496341" cy="896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347FB28-E823-4278-B20A-1F818AE33536}"/>
              </a:ext>
            </a:extLst>
          </p:cNvPr>
          <p:cNvSpPr/>
          <p:nvPr/>
        </p:nvSpPr>
        <p:spPr>
          <a:xfrm>
            <a:off x="2966927" y="2488086"/>
            <a:ext cx="1442902" cy="717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45DF32B-E29E-48C8-94FC-380B20DC5955}"/>
              </a:ext>
            </a:extLst>
          </p:cNvPr>
          <p:cNvSpPr/>
          <p:nvPr/>
        </p:nvSpPr>
        <p:spPr>
          <a:xfrm>
            <a:off x="10703847" y="2668850"/>
            <a:ext cx="565732" cy="2333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82AEAF0-8A9F-4FDF-AED3-64BBF6CC694D}"/>
              </a:ext>
            </a:extLst>
          </p:cNvPr>
          <p:cNvSpPr/>
          <p:nvPr/>
        </p:nvSpPr>
        <p:spPr>
          <a:xfrm>
            <a:off x="5199709" y="4684657"/>
            <a:ext cx="2887025" cy="9088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E900A17-92F3-4E21-BBD7-1EED30EE6C26}"/>
              </a:ext>
            </a:extLst>
          </p:cNvPr>
          <p:cNvSpPr/>
          <p:nvPr/>
        </p:nvSpPr>
        <p:spPr>
          <a:xfrm>
            <a:off x="3686475" y="4816796"/>
            <a:ext cx="1413507" cy="720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206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아래쪽 화살표 6">
            <a:extLst>
              <a:ext uri="{FF2B5EF4-FFF2-40B4-BE49-F238E27FC236}">
                <a16:creationId xmlns:a16="http://schemas.microsoft.com/office/drawing/2014/main" id="{AFE49A18-B0C6-4710-9128-FA70A41B015C}"/>
              </a:ext>
            </a:extLst>
          </p:cNvPr>
          <p:cNvSpPr/>
          <p:nvPr/>
        </p:nvSpPr>
        <p:spPr>
          <a:xfrm>
            <a:off x="4239944" y="3787567"/>
            <a:ext cx="3846791" cy="559605"/>
          </a:xfrm>
          <a:custGeom>
            <a:avLst/>
            <a:gdLst>
              <a:gd name="connsiteX0" fmla="*/ 0 w 1371600"/>
              <a:gd name="connsiteY0" fmla="*/ 948267 h 1634067"/>
              <a:gd name="connsiteX1" fmla="*/ 342900 w 1371600"/>
              <a:gd name="connsiteY1" fmla="*/ 948267 h 1634067"/>
              <a:gd name="connsiteX2" fmla="*/ 342900 w 1371600"/>
              <a:gd name="connsiteY2" fmla="*/ 0 h 1634067"/>
              <a:gd name="connsiteX3" fmla="*/ 1028700 w 1371600"/>
              <a:gd name="connsiteY3" fmla="*/ 0 h 1634067"/>
              <a:gd name="connsiteX4" fmla="*/ 1028700 w 1371600"/>
              <a:gd name="connsiteY4" fmla="*/ 948267 h 1634067"/>
              <a:gd name="connsiteX5" fmla="*/ 1371600 w 1371600"/>
              <a:gd name="connsiteY5" fmla="*/ 948267 h 1634067"/>
              <a:gd name="connsiteX6" fmla="*/ 685800 w 1371600"/>
              <a:gd name="connsiteY6" fmla="*/ 1634067 h 1634067"/>
              <a:gd name="connsiteX7" fmla="*/ 0 w 1371600"/>
              <a:gd name="connsiteY7" fmla="*/ 948267 h 1634067"/>
              <a:gd name="connsiteX0" fmla="*/ 21167 w 1392767"/>
              <a:gd name="connsiteY0" fmla="*/ 948267 h 1634067"/>
              <a:gd name="connsiteX1" fmla="*/ 364067 w 1392767"/>
              <a:gd name="connsiteY1" fmla="*/ 948267 h 1634067"/>
              <a:gd name="connsiteX2" fmla="*/ 0 w 1392767"/>
              <a:gd name="connsiteY2" fmla="*/ 8467 h 1634067"/>
              <a:gd name="connsiteX3" fmla="*/ 1049867 w 1392767"/>
              <a:gd name="connsiteY3" fmla="*/ 0 h 1634067"/>
              <a:gd name="connsiteX4" fmla="*/ 1049867 w 1392767"/>
              <a:gd name="connsiteY4" fmla="*/ 948267 h 1634067"/>
              <a:gd name="connsiteX5" fmla="*/ 1392767 w 1392767"/>
              <a:gd name="connsiteY5" fmla="*/ 948267 h 1634067"/>
              <a:gd name="connsiteX6" fmla="*/ 706967 w 1392767"/>
              <a:gd name="connsiteY6" fmla="*/ 1634067 h 1634067"/>
              <a:gd name="connsiteX7" fmla="*/ 21167 w 1392767"/>
              <a:gd name="connsiteY7" fmla="*/ 948267 h 1634067"/>
              <a:gd name="connsiteX0" fmla="*/ 21167 w 1566334"/>
              <a:gd name="connsiteY0" fmla="*/ 948267 h 1634067"/>
              <a:gd name="connsiteX1" fmla="*/ 364067 w 1566334"/>
              <a:gd name="connsiteY1" fmla="*/ 948267 h 1634067"/>
              <a:gd name="connsiteX2" fmla="*/ 0 w 1566334"/>
              <a:gd name="connsiteY2" fmla="*/ 8467 h 1634067"/>
              <a:gd name="connsiteX3" fmla="*/ 1566334 w 1566334"/>
              <a:gd name="connsiteY3" fmla="*/ 0 h 1634067"/>
              <a:gd name="connsiteX4" fmla="*/ 1049867 w 1566334"/>
              <a:gd name="connsiteY4" fmla="*/ 948267 h 1634067"/>
              <a:gd name="connsiteX5" fmla="*/ 1392767 w 1566334"/>
              <a:gd name="connsiteY5" fmla="*/ 948267 h 1634067"/>
              <a:gd name="connsiteX6" fmla="*/ 706967 w 1566334"/>
              <a:gd name="connsiteY6" fmla="*/ 1634067 h 1634067"/>
              <a:gd name="connsiteX7" fmla="*/ 21167 w 1566334"/>
              <a:gd name="connsiteY7" fmla="*/ 948267 h 1634067"/>
              <a:gd name="connsiteX0" fmla="*/ 21167 w 1422400"/>
              <a:gd name="connsiteY0" fmla="*/ 939800 h 1625600"/>
              <a:gd name="connsiteX1" fmla="*/ 364067 w 1422400"/>
              <a:gd name="connsiteY1" fmla="*/ 939800 h 1625600"/>
              <a:gd name="connsiteX2" fmla="*/ 0 w 1422400"/>
              <a:gd name="connsiteY2" fmla="*/ 0 h 1625600"/>
              <a:gd name="connsiteX3" fmla="*/ 1422400 w 1422400"/>
              <a:gd name="connsiteY3" fmla="*/ 25399 h 1625600"/>
              <a:gd name="connsiteX4" fmla="*/ 1049867 w 1422400"/>
              <a:gd name="connsiteY4" fmla="*/ 939800 h 1625600"/>
              <a:gd name="connsiteX5" fmla="*/ 1392767 w 1422400"/>
              <a:gd name="connsiteY5" fmla="*/ 939800 h 1625600"/>
              <a:gd name="connsiteX6" fmla="*/ 706967 w 1422400"/>
              <a:gd name="connsiteY6" fmla="*/ 1625600 h 1625600"/>
              <a:gd name="connsiteX7" fmla="*/ 21167 w 14224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46567 w 1473200"/>
              <a:gd name="connsiteY0" fmla="*/ 948266 h 1634066"/>
              <a:gd name="connsiteX1" fmla="*/ 389467 w 1473200"/>
              <a:gd name="connsiteY1" fmla="*/ 948266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1075267 w 1473200"/>
              <a:gd name="connsiteY4" fmla="*/ 94826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1075267 w 1473200"/>
              <a:gd name="connsiteY4" fmla="*/ 94826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93447 w 1473200"/>
              <a:gd name="connsiteY4" fmla="*/ 984577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97882 w 1473200"/>
              <a:gd name="connsiteY4" fmla="*/ 103904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356991 w 1473200"/>
              <a:gd name="connsiteY0" fmla="*/ 984577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356991 w 1473200"/>
              <a:gd name="connsiteY7" fmla="*/ 984577 h 1634066"/>
              <a:gd name="connsiteX0" fmla="*/ 356991 w 1473200"/>
              <a:gd name="connsiteY0" fmla="*/ 984577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107743 w 1473200"/>
              <a:gd name="connsiteY5" fmla="*/ 1002734 h 1634066"/>
              <a:gd name="connsiteX6" fmla="*/ 732367 w 1473200"/>
              <a:gd name="connsiteY6" fmla="*/ 1634066 h 1634066"/>
              <a:gd name="connsiteX7" fmla="*/ 356991 w 1473200"/>
              <a:gd name="connsiteY7" fmla="*/ 984577 h 1634066"/>
              <a:gd name="connsiteX0" fmla="*/ 356991 w 1446592"/>
              <a:gd name="connsiteY0" fmla="*/ 984577 h 1634066"/>
              <a:gd name="connsiteX1" fmla="*/ 566852 w 1446592"/>
              <a:gd name="connsiteY1" fmla="*/ 966420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356991 w 1446592"/>
              <a:gd name="connsiteY7" fmla="*/ 984577 h 1634066"/>
              <a:gd name="connsiteX0" fmla="*/ 356991 w 1446592"/>
              <a:gd name="connsiteY0" fmla="*/ 98457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356991 w 1446592"/>
              <a:gd name="connsiteY7" fmla="*/ 98457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013676 w 1446592"/>
              <a:gd name="connsiteY5" fmla="*/ 1142313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011632 w 1446592"/>
              <a:gd name="connsiteY5" fmla="*/ 1153332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565578 w 1446592"/>
              <a:gd name="connsiteY0" fmla="*/ 1199440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565578 w 1446592"/>
              <a:gd name="connsiteY7" fmla="*/ 1199440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15520 w 1446592"/>
              <a:gd name="connsiteY5" fmla="*/ 1169866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15521 w 1446592"/>
              <a:gd name="connsiteY5" fmla="*/ 1186378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23702 w 1446592"/>
              <a:gd name="connsiteY5" fmla="*/ 1186377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3351 w 1446592"/>
              <a:gd name="connsiteY4" fmla="*/ 1166170 h 1634066"/>
              <a:gd name="connsiteX5" fmla="*/ 923702 w 1446592"/>
              <a:gd name="connsiteY5" fmla="*/ 1186377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3351 w 1446592"/>
              <a:gd name="connsiteY4" fmla="*/ 1166170 h 1634066"/>
              <a:gd name="connsiteX5" fmla="*/ 923702 w 1446592"/>
              <a:gd name="connsiteY5" fmla="*/ 1186377 h 1634066"/>
              <a:gd name="connsiteX6" fmla="*/ 746311 w 1446592"/>
              <a:gd name="connsiteY6" fmla="*/ 1634066 h 1634066"/>
              <a:gd name="connsiteX7" fmla="*/ 565579 w 1446592"/>
              <a:gd name="connsiteY7" fmla="*/ 1160909 h 163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592" h="1634066">
                <a:moveTo>
                  <a:pt x="565579" y="1160909"/>
                </a:moveTo>
                <a:lnTo>
                  <a:pt x="673191" y="1164769"/>
                </a:lnTo>
                <a:cubicBezTo>
                  <a:pt x="551835" y="851502"/>
                  <a:pt x="409223" y="474133"/>
                  <a:pt x="0" y="0"/>
                </a:cubicBezTo>
                <a:lnTo>
                  <a:pt x="1446592" y="53244"/>
                </a:lnTo>
                <a:cubicBezTo>
                  <a:pt x="1076881" y="549955"/>
                  <a:pt x="945995" y="855725"/>
                  <a:pt x="813351" y="1166170"/>
                </a:cubicBezTo>
                <a:lnTo>
                  <a:pt x="923702" y="1186377"/>
                </a:lnTo>
                <a:lnTo>
                  <a:pt x="746311" y="1634066"/>
                </a:lnTo>
                <a:lnTo>
                  <a:pt x="565579" y="1160909"/>
                </a:lnTo>
                <a:close/>
              </a:path>
            </a:pathLst>
          </a:custGeom>
          <a:gradFill flip="none" rotWithShape="1">
            <a:gsLst>
              <a:gs pos="1000">
                <a:srgbClr val="0162F5"/>
              </a:gs>
              <a:gs pos="100000">
                <a:schemeClr val="bg1"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2D4C4B8-7C8A-4EAC-BF60-451D43861056}"/>
              </a:ext>
            </a:extLst>
          </p:cNvPr>
          <p:cNvSpPr/>
          <p:nvPr/>
        </p:nvSpPr>
        <p:spPr>
          <a:xfrm>
            <a:off x="439076" y="1195044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4)</a:t>
            </a:r>
            <a:r>
              <a:rPr lang="en-US" altLang="ko-KR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pc="-150" dirty="0" err="1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ADVoost</a:t>
            </a:r>
            <a:r>
              <a:rPr lang="en-US" altLang="ko-KR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</a:t>
            </a:r>
            <a:r>
              <a:rPr lang="ko-KR" altLang="en-US" spc="-15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prstClr val="black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및 카탈로그 진행</a:t>
            </a:r>
            <a:endParaRPr lang="en-US" altLang="ko-KR" spc="-150" dirty="0">
              <a:ln>
                <a:solidFill>
                  <a:prstClr val="white">
                    <a:lumMod val="50000"/>
                    <a:alpha val="0"/>
                  </a:prstClr>
                </a:solidFill>
              </a:ln>
              <a:solidFill>
                <a:prstClr val="black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7C22E-2500-4000-9663-DAAFEBC577D0}"/>
              </a:ext>
            </a:extLst>
          </p:cNvPr>
          <p:cNvSpPr txBox="1"/>
          <p:nvPr/>
        </p:nvSpPr>
        <p:spPr>
          <a:xfrm>
            <a:off x="1884746" y="197064"/>
            <a:ext cx="10036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Ⅰ.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운영현황요약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 Ⅱ.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문제점 및 개선사항 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  Ⅲ.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기대효과</a:t>
            </a:r>
            <a:endParaRPr kumimoji="0" lang="en-US" altLang="ko-KR" sz="1100" b="1" i="0" u="none" strike="noStrike" kern="1200" cap="none" spc="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59FEB3-9076-4E0A-9209-87EE19E3CC02}"/>
              </a:ext>
            </a:extLst>
          </p:cNvPr>
          <p:cNvSpPr txBox="1"/>
          <p:nvPr/>
        </p:nvSpPr>
        <p:spPr>
          <a:xfrm>
            <a:off x="142641" y="533324"/>
            <a:ext cx="779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spc="-300">
                <a:solidFill>
                  <a:srgbClr val="28CA5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lvl="0">
              <a:defRPr/>
            </a:pP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Ⅱ. </a:t>
            </a:r>
            <a:r>
              <a:rPr lang="ko-KR" altLang="en-US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문제점 및 개선사항</a:t>
            </a: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(</a:t>
            </a:r>
            <a:r>
              <a:rPr lang="ko-KR" altLang="en-US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상세</a:t>
            </a: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)</a:t>
            </a:r>
            <a:endParaRPr kumimoji="0" lang="en-US" altLang="ko-KR" sz="2000" b="0" i="0" u="none" strike="noStrike" kern="1200" cap="none" spc="-15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0EA95B-AC78-4059-8430-A9D94A8EA5CE}"/>
              </a:ext>
            </a:extLst>
          </p:cNvPr>
          <p:cNvSpPr txBox="1"/>
          <p:nvPr/>
        </p:nvSpPr>
        <p:spPr>
          <a:xfrm>
            <a:off x="657191" y="1655036"/>
            <a:ext cx="15518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&lt;</a:t>
            </a:r>
            <a:r>
              <a:rPr kumimoji="0" lang="ko-KR" altLang="en-US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기존</a:t>
            </a: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ED7D31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0DEE78-D918-416F-B305-2BBE635454AE}"/>
              </a:ext>
            </a:extLst>
          </p:cNvPr>
          <p:cNvSpPr txBox="1"/>
          <p:nvPr/>
        </p:nvSpPr>
        <p:spPr>
          <a:xfrm>
            <a:off x="657191" y="3525957"/>
            <a:ext cx="1683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162F5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&lt;</a:t>
            </a:r>
            <a:r>
              <a:rPr kumimoji="0" lang="ko-KR" altLang="en-US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162F5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개선</a:t>
            </a:r>
            <a:r>
              <a:rPr kumimoji="0" lang="en-US" altLang="ko-KR" sz="2800" b="0" i="0" u="none" strike="noStrike" kern="1200" cap="none" spc="-150" normalizeH="0" baseline="0" noProof="0" dirty="0">
                <a:ln>
                  <a:solidFill>
                    <a:prstClr val="white">
                      <a:lumMod val="50000"/>
                      <a:alpha val="0"/>
                    </a:prstClr>
                  </a:solidFill>
                </a:ln>
                <a:solidFill>
                  <a:srgbClr val="0162F5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  <a:cs typeface="KoPubWorld돋움체 Bold" panose="00000800000000000000" pitchFamily="2" charset="-127"/>
              </a:rPr>
              <a:t>&gt;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8E376B8-E79D-48ED-99F2-E127E796D912}"/>
              </a:ext>
            </a:extLst>
          </p:cNvPr>
          <p:cNvSpPr/>
          <p:nvPr/>
        </p:nvSpPr>
        <p:spPr>
          <a:xfrm>
            <a:off x="2209046" y="4595715"/>
            <a:ext cx="291558" cy="1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284E7C2-8CFE-4BED-971B-F1C4AB2033E3}"/>
              </a:ext>
            </a:extLst>
          </p:cNvPr>
          <p:cNvSpPr txBox="1"/>
          <p:nvPr/>
        </p:nvSpPr>
        <p:spPr>
          <a:xfrm>
            <a:off x="1644268" y="6332339"/>
            <a:ext cx="9270790" cy="338554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- </a:t>
            </a:r>
            <a:r>
              <a:rPr lang="ko-KR" altLang="en-US" sz="16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노출 지면 추가 확보 및 </a:t>
            </a:r>
            <a:r>
              <a:rPr lang="ko-KR" altLang="en-US" sz="1600" dirty="0" err="1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리타겟팅을</a:t>
            </a:r>
            <a:r>
              <a:rPr lang="ko-KR" altLang="en-US" sz="1600" dirty="0"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 통한 매출 볼륨 확대</a:t>
            </a:r>
            <a:endParaRPr lang="en-US" altLang="ko-KR" sz="1600" dirty="0"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C03525E-B206-47EA-BCE3-566B0FA1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60" y="2074579"/>
            <a:ext cx="8521460" cy="1449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1DEF9D9-1766-425C-A0E1-B67223966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63" y="4610440"/>
            <a:ext cx="10010274" cy="130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9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EF5FD9D-0D1D-42C3-B69F-01EA564F2ECA}"/>
              </a:ext>
            </a:extLst>
          </p:cNvPr>
          <p:cNvSpPr txBox="1"/>
          <p:nvPr/>
        </p:nvSpPr>
        <p:spPr>
          <a:xfrm>
            <a:off x="114650" y="533324"/>
            <a:ext cx="562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spc="-300">
                <a:solidFill>
                  <a:srgbClr val="28CA5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lvl="0">
              <a:defRPr/>
            </a:pPr>
            <a:r>
              <a:rPr lang="en-US" altLang="ko-KR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</a:rPr>
              <a:t>Ⅲ. </a:t>
            </a:r>
            <a:r>
              <a:rPr lang="ko-KR" altLang="en-US" sz="2000" b="1" spc="-15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</a:rPr>
              <a:t>기대효과</a:t>
            </a:r>
            <a:endParaRPr kumimoji="0" lang="en-US" altLang="ko-KR" sz="2000" b="0" i="0" u="none" strike="noStrike" kern="1200" cap="none" spc="-15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KoPub돋움체 Light" panose="02020603020101020101" pitchFamily="18" charset="-127"/>
              <a:ea typeface="KoPub돋움체 Light" panose="02020603020101020101" pitchFamily="18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71F551-B4CC-4E7D-B596-783C1DD4E710}"/>
              </a:ext>
            </a:extLst>
          </p:cNvPr>
          <p:cNvSpPr txBox="1"/>
          <p:nvPr/>
        </p:nvSpPr>
        <p:spPr>
          <a:xfrm>
            <a:off x="4693907" y="271714"/>
            <a:ext cx="7251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Ⅰ.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운영현황요약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Ⅱ. </a:t>
            </a:r>
            <a:r>
              <a:rPr lang="ko-KR" altLang="en-US" sz="1100" b="1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문제점 및 개선사항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l 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Ⅲ.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solidFill>
                    <a:prstClr val="white">
                      <a:lumMod val="95000"/>
                      <a:alpha val="20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 기대효과</a:t>
            </a:r>
            <a:endParaRPr kumimoji="0" lang="en-US" altLang="ko-KR" sz="1100" b="1" i="0" u="none" strike="noStrike" kern="1200" cap="none" spc="0" normalizeH="0" baseline="0" noProof="0" dirty="0">
              <a:ln>
                <a:solidFill>
                  <a:prstClr val="white">
                    <a:lumMod val="95000"/>
                    <a:alpha val="20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F902DE-3C34-4985-ACF8-A10F04A88FBA}"/>
              </a:ext>
            </a:extLst>
          </p:cNvPr>
          <p:cNvSpPr txBox="1"/>
          <p:nvPr/>
        </p:nvSpPr>
        <p:spPr>
          <a:xfrm>
            <a:off x="4202520" y="2045485"/>
            <a:ext cx="325565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>
                <a:ln>
                  <a:solidFill>
                    <a:schemeClr val="accent2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마케팅 </a:t>
            </a:r>
            <a:r>
              <a:rPr lang="en-US" altLang="ko-KR" spc="-150" dirty="0">
                <a:ln>
                  <a:solidFill>
                    <a:schemeClr val="accent2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KPI </a:t>
            </a:r>
            <a:r>
              <a:rPr lang="ko-KR" altLang="en-US" spc="-150" dirty="0">
                <a:ln>
                  <a:solidFill>
                    <a:schemeClr val="accent2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lt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목표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44842D-598E-471B-B71F-C8A68AC94C85}"/>
              </a:ext>
            </a:extLst>
          </p:cNvPr>
          <p:cNvSpPr txBox="1"/>
          <p:nvPr/>
        </p:nvSpPr>
        <p:spPr>
          <a:xfrm>
            <a:off x="1258349" y="15838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spc="-300">
                <a:solidFill>
                  <a:schemeClr val="lt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sz="2400" b="1" dirty="0">
                <a:ln>
                  <a:solidFill>
                    <a:schemeClr val="accent2">
                      <a:lumMod val="40000"/>
                      <a:lumOff val="6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스퀘어 네오 ExtraBold" panose="00000900000000000000" pitchFamily="2" charset="-127"/>
                <a:ea typeface="나눔스퀘어 네오 ExtraBold" panose="00000900000000000000" pitchFamily="2" charset="-127"/>
              </a:rPr>
              <a:t>광고 문제점 개선을 통한 제안</a:t>
            </a:r>
            <a:endParaRPr lang="ko-KR" altLang="en-US" sz="2400" dirty="0">
              <a:ln>
                <a:solidFill>
                  <a:schemeClr val="accent2">
                    <a:lumMod val="40000"/>
                    <a:lumOff val="60000"/>
                    <a:alpha val="0"/>
                  </a:schemeClr>
                </a:solidFill>
              </a:ln>
              <a:solidFill>
                <a:schemeClr val="tx1"/>
              </a:solidFill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sp>
        <p:nvSpPr>
          <p:cNvPr id="34" name="아래쪽 화살표 6">
            <a:extLst>
              <a:ext uri="{FF2B5EF4-FFF2-40B4-BE49-F238E27FC236}">
                <a16:creationId xmlns:a16="http://schemas.microsoft.com/office/drawing/2014/main" id="{EF03063E-3492-47D7-9B86-5B46B1B3E214}"/>
              </a:ext>
            </a:extLst>
          </p:cNvPr>
          <p:cNvSpPr/>
          <p:nvPr/>
        </p:nvSpPr>
        <p:spPr>
          <a:xfrm>
            <a:off x="4440622" y="2507150"/>
            <a:ext cx="2779455" cy="957898"/>
          </a:xfrm>
          <a:custGeom>
            <a:avLst/>
            <a:gdLst>
              <a:gd name="connsiteX0" fmla="*/ 0 w 1371600"/>
              <a:gd name="connsiteY0" fmla="*/ 948267 h 1634067"/>
              <a:gd name="connsiteX1" fmla="*/ 342900 w 1371600"/>
              <a:gd name="connsiteY1" fmla="*/ 948267 h 1634067"/>
              <a:gd name="connsiteX2" fmla="*/ 342900 w 1371600"/>
              <a:gd name="connsiteY2" fmla="*/ 0 h 1634067"/>
              <a:gd name="connsiteX3" fmla="*/ 1028700 w 1371600"/>
              <a:gd name="connsiteY3" fmla="*/ 0 h 1634067"/>
              <a:gd name="connsiteX4" fmla="*/ 1028700 w 1371600"/>
              <a:gd name="connsiteY4" fmla="*/ 948267 h 1634067"/>
              <a:gd name="connsiteX5" fmla="*/ 1371600 w 1371600"/>
              <a:gd name="connsiteY5" fmla="*/ 948267 h 1634067"/>
              <a:gd name="connsiteX6" fmla="*/ 685800 w 1371600"/>
              <a:gd name="connsiteY6" fmla="*/ 1634067 h 1634067"/>
              <a:gd name="connsiteX7" fmla="*/ 0 w 1371600"/>
              <a:gd name="connsiteY7" fmla="*/ 948267 h 1634067"/>
              <a:gd name="connsiteX0" fmla="*/ 21167 w 1392767"/>
              <a:gd name="connsiteY0" fmla="*/ 948267 h 1634067"/>
              <a:gd name="connsiteX1" fmla="*/ 364067 w 1392767"/>
              <a:gd name="connsiteY1" fmla="*/ 948267 h 1634067"/>
              <a:gd name="connsiteX2" fmla="*/ 0 w 1392767"/>
              <a:gd name="connsiteY2" fmla="*/ 8467 h 1634067"/>
              <a:gd name="connsiteX3" fmla="*/ 1049867 w 1392767"/>
              <a:gd name="connsiteY3" fmla="*/ 0 h 1634067"/>
              <a:gd name="connsiteX4" fmla="*/ 1049867 w 1392767"/>
              <a:gd name="connsiteY4" fmla="*/ 948267 h 1634067"/>
              <a:gd name="connsiteX5" fmla="*/ 1392767 w 1392767"/>
              <a:gd name="connsiteY5" fmla="*/ 948267 h 1634067"/>
              <a:gd name="connsiteX6" fmla="*/ 706967 w 1392767"/>
              <a:gd name="connsiteY6" fmla="*/ 1634067 h 1634067"/>
              <a:gd name="connsiteX7" fmla="*/ 21167 w 1392767"/>
              <a:gd name="connsiteY7" fmla="*/ 948267 h 1634067"/>
              <a:gd name="connsiteX0" fmla="*/ 21167 w 1566334"/>
              <a:gd name="connsiteY0" fmla="*/ 948267 h 1634067"/>
              <a:gd name="connsiteX1" fmla="*/ 364067 w 1566334"/>
              <a:gd name="connsiteY1" fmla="*/ 948267 h 1634067"/>
              <a:gd name="connsiteX2" fmla="*/ 0 w 1566334"/>
              <a:gd name="connsiteY2" fmla="*/ 8467 h 1634067"/>
              <a:gd name="connsiteX3" fmla="*/ 1566334 w 1566334"/>
              <a:gd name="connsiteY3" fmla="*/ 0 h 1634067"/>
              <a:gd name="connsiteX4" fmla="*/ 1049867 w 1566334"/>
              <a:gd name="connsiteY4" fmla="*/ 948267 h 1634067"/>
              <a:gd name="connsiteX5" fmla="*/ 1392767 w 1566334"/>
              <a:gd name="connsiteY5" fmla="*/ 948267 h 1634067"/>
              <a:gd name="connsiteX6" fmla="*/ 706967 w 1566334"/>
              <a:gd name="connsiteY6" fmla="*/ 1634067 h 1634067"/>
              <a:gd name="connsiteX7" fmla="*/ 21167 w 1566334"/>
              <a:gd name="connsiteY7" fmla="*/ 948267 h 1634067"/>
              <a:gd name="connsiteX0" fmla="*/ 21167 w 1422400"/>
              <a:gd name="connsiteY0" fmla="*/ 939800 h 1625600"/>
              <a:gd name="connsiteX1" fmla="*/ 364067 w 1422400"/>
              <a:gd name="connsiteY1" fmla="*/ 939800 h 1625600"/>
              <a:gd name="connsiteX2" fmla="*/ 0 w 1422400"/>
              <a:gd name="connsiteY2" fmla="*/ 0 h 1625600"/>
              <a:gd name="connsiteX3" fmla="*/ 1422400 w 1422400"/>
              <a:gd name="connsiteY3" fmla="*/ 25399 h 1625600"/>
              <a:gd name="connsiteX4" fmla="*/ 1049867 w 1422400"/>
              <a:gd name="connsiteY4" fmla="*/ 939800 h 1625600"/>
              <a:gd name="connsiteX5" fmla="*/ 1392767 w 1422400"/>
              <a:gd name="connsiteY5" fmla="*/ 939800 h 1625600"/>
              <a:gd name="connsiteX6" fmla="*/ 706967 w 1422400"/>
              <a:gd name="connsiteY6" fmla="*/ 1625600 h 1625600"/>
              <a:gd name="connsiteX7" fmla="*/ 21167 w 14224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21167 w 1447800"/>
              <a:gd name="connsiteY0" fmla="*/ 939800 h 1625600"/>
              <a:gd name="connsiteX1" fmla="*/ 364067 w 1447800"/>
              <a:gd name="connsiteY1" fmla="*/ 939800 h 1625600"/>
              <a:gd name="connsiteX2" fmla="*/ 0 w 1447800"/>
              <a:gd name="connsiteY2" fmla="*/ 0 h 1625600"/>
              <a:gd name="connsiteX3" fmla="*/ 1447800 w 1447800"/>
              <a:gd name="connsiteY3" fmla="*/ 8466 h 1625600"/>
              <a:gd name="connsiteX4" fmla="*/ 1049867 w 1447800"/>
              <a:gd name="connsiteY4" fmla="*/ 939800 h 1625600"/>
              <a:gd name="connsiteX5" fmla="*/ 1392767 w 1447800"/>
              <a:gd name="connsiteY5" fmla="*/ 939800 h 1625600"/>
              <a:gd name="connsiteX6" fmla="*/ 706967 w 1447800"/>
              <a:gd name="connsiteY6" fmla="*/ 1625600 h 1625600"/>
              <a:gd name="connsiteX7" fmla="*/ 21167 w 1447800"/>
              <a:gd name="connsiteY7" fmla="*/ 939800 h 1625600"/>
              <a:gd name="connsiteX0" fmla="*/ 46567 w 1473200"/>
              <a:gd name="connsiteY0" fmla="*/ 948266 h 1634066"/>
              <a:gd name="connsiteX1" fmla="*/ 389467 w 1473200"/>
              <a:gd name="connsiteY1" fmla="*/ 948266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1075267 w 1473200"/>
              <a:gd name="connsiteY4" fmla="*/ 94826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1075267 w 1473200"/>
              <a:gd name="connsiteY4" fmla="*/ 94826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93447 w 1473200"/>
              <a:gd name="connsiteY4" fmla="*/ 984577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97882 w 1473200"/>
              <a:gd name="connsiteY4" fmla="*/ 1039046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46567 w 1473200"/>
              <a:gd name="connsiteY0" fmla="*/ 948266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46567 w 1473200"/>
              <a:gd name="connsiteY7" fmla="*/ 948266 h 1634066"/>
              <a:gd name="connsiteX0" fmla="*/ 356991 w 1473200"/>
              <a:gd name="connsiteY0" fmla="*/ 984577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418167 w 1473200"/>
              <a:gd name="connsiteY5" fmla="*/ 948266 h 1634066"/>
              <a:gd name="connsiteX6" fmla="*/ 732367 w 1473200"/>
              <a:gd name="connsiteY6" fmla="*/ 1634066 h 1634066"/>
              <a:gd name="connsiteX7" fmla="*/ 356991 w 1473200"/>
              <a:gd name="connsiteY7" fmla="*/ 984577 h 1634066"/>
              <a:gd name="connsiteX0" fmla="*/ 356991 w 1473200"/>
              <a:gd name="connsiteY0" fmla="*/ 984577 h 1634066"/>
              <a:gd name="connsiteX1" fmla="*/ 566852 w 1473200"/>
              <a:gd name="connsiteY1" fmla="*/ 966420 h 1634066"/>
              <a:gd name="connsiteX2" fmla="*/ 0 w 1473200"/>
              <a:gd name="connsiteY2" fmla="*/ 0 h 1634066"/>
              <a:gd name="connsiteX3" fmla="*/ 1473200 w 1473200"/>
              <a:gd name="connsiteY3" fmla="*/ 16932 h 1634066"/>
              <a:gd name="connsiteX4" fmla="*/ 889013 w 1473200"/>
              <a:gd name="connsiteY4" fmla="*/ 1002732 h 1634066"/>
              <a:gd name="connsiteX5" fmla="*/ 1107743 w 1473200"/>
              <a:gd name="connsiteY5" fmla="*/ 1002734 h 1634066"/>
              <a:gd name="connsiteX6" fmla="*/ 732367 w 1473200"/>
              <a:gd name="connsiteY6" fmla="*/ 1634066 h 1634066"/>
              <a:gd name="connsiteX7" fmla="*/ 356991 w 1473200"/>
              <a:gd name="connsiteY7" fmla="*/ 984577 h 1634066"/>
              <a:gd name="connsiteX0" fmla="*/ 356991 w 1446592"/>
              <a:gd name="connsiteY0" fmla="*/ 984577 h 1634066"/>
              <a:gd name="connsiteX1" fmla="*/ 566852 w 1446592"/>
              <a:gd name="connsiteY1" fmla="*/ 966420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356991 w 1446592"/>
              <a:gd name="connsiteY7" fmla="*/ 984577 h 1634066"/>
              <a:gd name="connsiteX0" fmla="*/ 356991 w 1446592"/>
              <a:gd name="connsiteY0" fmla="*/ 98457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356991 w 1446592"/>
              <a:gd name="connsiteY7" fmla="*/ 98457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89013 w 1446592"/>
              <a:gd name="connsiteY4" fmla="*/ 1002732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107743 w 1446592"/>
              <a:gd name="connsiteY5" fmla="*/ 1002734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013676 w 1446592"/>
              <a:gd name="connsiteY5" fmla="*/ 1142313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1011632 w 1446592"/>
              <a:gd name="connsiteY5" fmla="*/ 1153332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1145 w 1446592"/>
              <a:gd name="connsiteY1" fmla="*/ 1168442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477644 w 1446592"/>
              <a:gd name="connsiteY0" fmla="*/ 1182927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477644 w 1446592"/>
              <a:gd name="connsiteY7" fmla="*/ 1182927 h 1634066"/>
              <a:gd name="connsiteX0" fmla="*/ 565578 w 1446592"/>
              <a:gd name="connsiteY0" fmla="*/ 1199440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565578 w 1446592"/>
              <a:gd name="connsiteY7" fmla="*/ 1199440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99363 w 1446592"/>
              <a:gd name="connsiteY5" fmla="*/ 1175371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15520 w 1446592"/>
              <a:gd name="connsiteY5" fmla="*/ 1169866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15521 w 1446592"/>
              <a:gd name="connsiteY5" fmla="*/ 1186378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7440 w 1446592"/>
              <a:gd name="connsiteY4" fmla="*/ 1149658 h 1634066"/>
              <a:gd name="connsiteX5" fmla="*/ 923702 w 1446592"/>
              <a:gd name="connsiteY5" fmla="*/ 1186377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3351 w 1446592"/>
              <a:gd name="connsiteY4" fmla="*/ 1166170 h 1634066"/>
              <a:gd name="connsiteX5" fmla="*/ 923702 w 1446592"/>
              <a:gd name="connsiteY5" fmla="*/ 1186377 h 1634066"/>
              <a:gd name="connsiteX6" fmla="*/ 732367 w 1446592"/>
              <a:gd name="connsiteY6" fmla="*/ 1634066 h 1634066"/>
              <a:gd name="connsiteX7" fmla="*/ 565579 w 1446592"/>
              <a:gd name="connsiteY7" fmla="*/ 1160909 h 1634066"/>
              <a:gd name="connsiteX0" fmla="*/ 565579 w 1446592"/>
              <a:gd name="connsiteY0" fmla="*/ 1160909 h 1634066"/>
              <a:gd name="connsiteX1" fmla="*/ 673191 w 1446592"/>
              <a:gd name="connsiteY1" fmla="*/ 1164769 h 1634066"/>
              <a:gd name="connsiteX2" fmla="*/ 0 w 1446592"/>
              <a:gd name="connsiteY2" fmla="*/ 0 h 1634066"/>
              <a:gd name="connsiteX3" fmla="*/ 1446592 w 1446592"/>
              <a:gd name="connsiteY3" fmla="*/ 53244 h 1634066"/>
              <a:gd name="connsiteX4" fmla="*/ 813351 w 1446592"/>
              <a:gd name="connsiteY4" fmla="*/ 1166170 h 1634066"/>
              <a:gd name="connsiteX5" fmla="*/ 923702 w 1446592"/>
              <a:gd name="connsiteY5" fmla="*/ 1186377 h 1634066"/>
              <a:gd name="connsiteX6" fmla="*/ 746311 w 1446592"/>
              <a:gd name="connsiteY6" fmla="*/ 1634066 h 1634066"/>
              <a:gd name="connsiteX7" fmla="*/ 565579 w 1446592"/>
              <a:gd name="connsiteY7" fmla="*/ 1160909 h 163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592" h="1634066">
                <a:moveTo>
                  <a:pt x="565579" y="1160909"/>
                </a:moveTo>
                <a:lnTo>
                  <a:pt x="673191" y="1164769"/>
                </a:lnTo>
                <a:cubicBezTo>
                  <a:pt x="551835" y="851502"/>
                  <a:pt x="409223" y="474133"/>
                  <a:pt x="0" y="0"/>
                </a:cubicBezTo>
                <a:lnTo>
                  <a:pt x="1446592" y="53244"/>
                </a:lnTo>
                <a:cubicBezTo>
                  <a:pt x="1076881" y="549955"/>
                  <a:pt x="945995" y="855725"/>
                  <a:pt x="813351" y="1166170"/>
                </a:cubicBezTo>
                <a:lnTo>
                  <a:pt x="923702" y="1186377"/>
                </a:lnTo>
                <a:lnTo>
                  <a:pt x="746311" y="1634066"/>
                </a:lnTo>
                <a:lnTo>
                  <a:pt x="565579" y="1160909"/>
                </a:lnTo>
                <a:close/>
              </a:path>
            </a:pathLst>
          </a:custGeom>
          <a:gradFill flip="none" rotWithShape="1">
            <a:gsLst>
              <a:gs pos="1000">
                <a:schemeClr val="accent2"/>
              </a:gs>
              <a:gs pos="100000">
                <a:schemeClr val="bg1">
                  <a:alpha val="1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ExtraBold" panose="00000900000000000000" pitchFamily="2" charset="-127"/>
              <a:ea typeface="나눔스퀘어 네오 ExtraBold" panose="00000900000000000000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BF236B7-5661-419A-BDD1-D2DED8682396}"/>
              </a:ext>
            </a:extLst>
          </p:cNvPr>
          <p:cNvGrpSpPr/>
          <p:nvPr/>
        </p:nvGrpSpPr>
        <p:grpSpPr>
          <a:xfrm>
            <a:off x="2907626" y="3803129"/>
            <a:ext cx="5828511" cy="1154212"/>
            <a:chOff x="2973951" y="3803129"/>
            <a:chExt cx="5828511" cy="1154212"/>
          </a:xfrm>
        </p:grpSpPr>
        <p:sp>
          <p:nvSpPr>
            <p:cNvPr id="36" name="사각형: 둥근 위쪽 모서리 35">
              <a:extLst>
                <a:ext uri="{FF2B5EF4-FFF2-40B4-BE49-F238E27FC236}">
                  <a16:creationId xmlns:a16="http://schemas.microsoft.com/office/drawing/2014/main" id="{AF1B5701-08F1-475D-920C-74ECD65BB2FA}"/>
                </a:ext>
              </a:extLst>
            </p:cNvPr>
            <p:cNvSpPr/>
            <p:nvPr/>
          </p:nvSpPr>
          <p:spPr>
            <a:xfrm>
              <a:off x="3104841" y="3803129"/>
              <a:ext cx="1583890" cy="4483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latinLnBrk="0"/>
              <a:r>
                <a:rPr lang="en-US" altLang="ko-KR" spc="-15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KoPubWorld돋움체 Bold" panose="00000800000000000000" pitchFamily="2" charset="-127"/>
                </a:rPr>
                <a:t>ROAS</a:t>
              </a:r>
              <a:endParaRPr lang="ko-KR" altLang="en-US" spc="-15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37" name="사각형: 둥근 위쪽 모서리 36">
              <a:extLst>
                <a:ext uri="{FF2B5EF4-FFF2-40B4-BE49-F238E27FC236}">
                  <a16:creationId xmlns:a16="http://schemas.microsoft.com/office/drawing/2014/main" id="{168D7768-6108-4084-AB26-D08E701D2842}"/>
                </a:ext>
              </a:extLst>
            </p:cNvPr>
            <p:cNvSpPr/>
            <p:nvPr/>
          </p:nvSpPr>
          <p:spPr>
            <a:xfrm>
              <a:off x="5099439" y="3803129"/>
              <a:ext cx="1583890" cy="4483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latinLnBrk="0"/>
              <a:r>
                <a:rPr lang="ko-KR" altLang="en-US" u="sng" spc="-150" dirty="0" err="1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KoPubWorld돋움체 Bold" panose="00000800000000000000" pitchFamily="2" charset="-127"/>
                </a:rPr>
                <a:t>전환수</a:t>
              </a:r>
              <a:endParaRPr lang="ko-KR" altLang="en-US" u="sng" spc="-15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38" name="사각형: 둥근 위쪽 모서리 37">
              <a:extLst>
                <a:ext uri="{FF2B5EF4-FFF2-40B4-BE49-F238E27FC236}">
                  <a16:creationId xmlns:a16="http://schemas.microsoft.com/office/drawing/2014/main" id="{5DC58305-66F3-4C91-8BA0-02A8C4EA15EC}"/>
                </a:ext>
              </a:extLst>
            </p:cNvPr>
            <p:cNvSpPr/>
            <p:nvPr/>
          </p:nvSpPr>
          <p:spPr>
            <a:xfrm>
              <a:off x="7087683" y="3803129"/>
              <a:ext cx="1583890" cy="4483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latinLnBrk="0"/>
              <a:r>
                <a:rPr lang="en-US" altLang="ko-KR" spc="-15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KoPubWorld돋움체 Bold" panose="00000800000000000000" pitchFamily="2" charset="-127"/>
                </a:rPr>
                <a:t>CTR</a:t>
              </a:r>
              <a:endParaRPr lang="ko-KR" altLang="en-US" spc="-15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551873-9784-49A4-A14C-9E5808BD1C44}"/>
                </a:ext>
              </a:extLst>
            </p:cNvPr>
            <p:cNvSpPr txBox="1"/>
            <p:nvPr/>
          </p:nvSpPr>
          <p:spPr>
            <a:xfrm>
              <a:off x="2973951" y="4341788"/>
              <a:ext cx="184566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200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defTabSz="457200" latinLnBrk="0"/>
              <a:r>
                <a:rPr lang="en-US" altLang="ko-KR" sz="16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ROAS 200%</a:t>
              </a:r>
              <a:r>
                <a:rPr lang="ko-KR" altLang="en-US" sz="16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대에서</a:t>
              </a:r>
              <a:endParaRPr lang="en-US" altLang="ko-KR" sz="1600" i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defTabSz="457200" latinLnBrk="0"/>
              <a:r>
                <a:rPr lang="en-US" altLang="ko-KR" sz="18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2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700% </a:t>
              </a:r>
              <a:r>
                <a:rPr lang="ko-KR" altLang="en-US" sz="18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2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달성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0294B4-AAF1-4507-89B9-BBCE4DACCA0D}"/>
                </a:ext>
              </a:extLst>
            </p:cNvPr>
            <p:cNvSpPr txBox="1"/>
            <p:nvPr/>
          </p:nvSpPr>
          <p:spPr>
            <a:xfrm>
              <a:off x="4940967" y="4341788"/>
              <a:ext cx="184566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200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defTabSz="457200" latinLnBrk="0"/>
              <a:r>
                <a:rPr lang="en-US" altLang="ko-KR" sz="16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r>
                <a:rPr lang="ko-KR" altLang="en-US" sz="16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건에서</a:t>
              </a:r>
              <a:endParaRPr lang="en-US" altLang="ko-KR" sz="1600" i="1" dirty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defTabSz="457200" latinLnBrk="0"/>
              <a:r>
                <a:rPr lang="en-US" altLang="ko-KR" sz="18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2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7</a:t>
              </a:r>
              <a:r>
                <a:rPr lang="ko-KR" altLang="en-US" sz="18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2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건 달성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BC4F86-941E-4EB6-AC4D-6A0C902EEAE4}"/>
                </a:ext>
              </a:extLst>
            </p:cNvPr>
            <p:cNvSpPr txBox="1"/>
            <p:nvPr/>
          </p:nvSpPr>
          <p:spPr>
            <a:xfrm>
              <a:off x="6956793" y="4309891"/>
              <a:ext cx="184566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ctr">
                <a:defRPr sz="2000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defTabSz="457200" latinLnBrk="0"/>
              <a:r>
                <a:rPr lang="en-US" altLang="ko-KR" sz="16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0.16%.</a:t>
              </a:r>
              <a:r>
                <a:rPr lang="ko-KR" altLang="en-US" sz="16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에서</a:t>
              </a:r>
              <a:r>
                <a:rPr lang="en-US" altLang="ko-KR" sz="16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</a:p>
            <a:p>
              <a:pPr defTabSz="457200" latinLnBrk="0"/>
              <a:r>
                <a:rPr lang="en-US" altLang="ko-KR" sz="18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2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1%</a:t>
              </a:r>
              <a:r>
                <a:rPr lang="ko-KR" altLang="en-US" sz="18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2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</a:t>
              </a:r>
              <a:r>
                <a:rPr lang="en-US" altLang="ko-KR" sz="18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2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1800" i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solidFill>
                    <a:schemeClr val="accent2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달성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E6BD80A-0DBC-4E53-8B68-C24816DEB107}"/>
              </a:ext>
            </a:extLst>
          </p:cNvPr>
          <p:cNvSpPr txBox="1"/>
          <p:nvPr/>
        </p:nvSpPr>
        <p:spPr>
          <a:xfrm>
            <a:off x="1258349" y="549228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 spc="-300">
                <a:solidFill>
                  <a:schemeClr val="lt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pPr defTabSz="457200" latinLnBrk="0"/>
            <a:r>
              <a:rPr lang="ko-KR" altLang="en-US" sz="3000" dirty="0">
                <a:ln>
                  <a:solidFill>
                    <a:srgbClr val="ED7D31">
                      <a:lumMod val="40000"/>
                      <a:lumOff val="60000"/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또 하나의 성공사례를 만들겠습니다</a:t>
            </a:r>
            <a:r>
              <a:rPr lang="en-US" altLang="ko-KR" sz="3000" dirty="0">
                <a:ln>
                  <a:solidFill>
                    <a:srgbClr val="ED7D31">
                      <a:lumMod val="40000"/>
                      <a:lumOff val="60000"/>
                      <a:alpha val="0"/>
                    </a:srgbClr>
                  </a:solidFill>
                </a:ln>
                <a:solidFill>
                  <a:schemeClr val="tx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151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뉴욕, 도시, 빌딩, 보기, 공중선, 맨해튼, 대도시, 뉴욕시, 미국">
            <a:extLst>
              <a:ext uri="{FF2B5EF4-FFF2-40B4-BE49-F238E27FC236}">
                <a16:creationId xmlns:a16="http://schemas.microsoft.com/office/drawing/2014/main" id="{3E084A81-64A9-4D58-BB67-8F0C12E29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1" r="13605"/>
          <a:stretch>
            <a:fillRect/>
          </a:stretch>
        </p:blipFill>
        <p:spPr bwMode="auto">
          <a:xfrm>
            <a:off x="6759660" y="0"/>
            <a:ext cx="5433266" cy="6858000"/>
          </a:xfrm>
          <a:custGeom>
            <a:avLst/>
            <a:gdLst>
              <a:gd name="connsiteX0" fmla="*/ 1085169 w 5433266"/>
              <a:gd name="connsiteY0" fmla="*/ 0 h 6858000"/>
              <a:gd name="connsiteX1" fmla="*/ 5433266 w 5433266"/>
              <a:gd name="connsiteY1" fmla="*/ 0 h 6858000"/>
              <a:gd name="connsiteX2" fmla="*/ 4348096 w 5433266"/>
              <a:gd name="connsiteY2" fmla="*/ 6858000 h 6858000"/>
              <a:gd name="connsiteX3" fmla="*/ 0 w 543326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3266" h="6858000">
                <a:moveTo>
                  <a:pt x="1085169" y="0"/>
                </a:moveTo>
                <a:lnTo>
                  <a:pt x="5433266" y="0"/>
                </a:lnTo>
                <a:lnTo>
                  <a:pt x="43480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8E3875-C073-4E66-A9E0-423AA988A912}"/>
              </a:ext>
            </a:extLst>
          </p:cNvPr>
          <p:cNvSpPr txBox="1"/>
          <p:nvPr/>
        </p:nvSpPr>
        <p:spPr>
          <a:xfrm>
            <a:off x="1157673" y="4290313"/>
            <a:ext cx="56495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>
              <a:defRPr sz="1100">
                <a:ln w="3175">
                  <a:solidFill>
                    <a:schemeClr val="tx1">
                      <a:alpha val="0"/>
                    </a:schemeClr>
                  </a:solidFill>
                </a:ln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defRPr>
            </a:lvl1pPr>
          </a:lstStyle>
          <a:p>
            <a:r>
              <a:rPr lang="ko-KR" altLang="en-US" dirty="0"/>
              <a:t>귀사를 위한 </a:t>
            </a:r>
            <a:r>
              <a:rPr lang="ko-KR" altLang="en-US" dirty="0" err="1"/>
              <a:t>광고퍼포먼스팀</a:t>
            </a:r>
            <a:r>
              <a:rPr lang="en-US" altLang="ko-KR" dirty="0"/>
              <a:t>, AMPM</a:t>
            </a:r>
            <a:r>
              <a:rPr lang="ko-KR" altLang="en-US" dirty="0"/>
              <a:t>글로벌은 귀사를 최고의 자산으로 남기겠습니다</a:t>
            </a:r>
            <a:r>
              <a:rPr lang="en-US" altLang="ko-KR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EB7D6E-747C-483B-856C-E09AEDF9FB83}"/>
              </a:ext>
            </a:extLst>
          </p:cNvPr>
          <p:cNvSpPr txBox="1"/>
          <p:nvPr/>
        </p:nvSpPr>
        <p:spPr>
          <a:xfrm>
            <a:off x="2379983" y="4593647"/>
            <a:ext cx="56495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>
                <a:ln w="3175">
                  <a:solidFill>
                    <a:prstClr val="black">
                      <a:alpha val="0"/>
                    </a:prst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defRPr>
            </a:lvl1pPr>
          </a:lstStyle>
          <a:p>
            <a:r>
              <a:rPr lang="ko-KR" altLang="en-US" dirty="0" err="1"/>
              <a:t>광고퍼포먼스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본부 </a:t>
            </a:r>
            <a:r>
              <a:rPr lang="en-US" altLang="ko-KR" dirty="0"/>
              <a:t>1</a:t>
            </a:r>
            <a:r>
              <a:rPr lang="ko-KR" altLang="en-US" dirty="0"/>
              <a:t>팀 장소라</a:t>
            </a:r>
            <a:endParaRPr lang="en-US" altLang="ko-K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8A7C2E-0255-4E4C-8912-7D5F4C8A0D99}"/>
              </a:ext>
            </a:extLst>
          </p:cNvPr>
          <p:cNvSpPr txBox="1"/>
          <p:nvPr/>
        </p:nvSpPr>
        <p:spPr>
          <a:xfrm>
            <a:off x="1085564" y="2340766"/>
            <a:ext cx="5721647" cy="135421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8800" spc="-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accent2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감사합니다</a:t>
            </a:r>
            <a:r>
              <a:rPr lang="en-US" altLang="ko-KR" sz="8800" spc="-3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accent2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8800" dirty="0">
              <a:ln w="3175">
                <a:solidFill>
                  <a:schemeClr val="tx1">
                    <a:alpha val="0"/>
                  </a:schemeClr>
                </a:solidFill>
              </a:ln>
              <a:solidFill>
                <a:schemeClr val="accent2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21" name="Picture 9" descr="C:\Users\ampmsky003\Documents\네이트온 받은 파일\AMPM글로벌 로고.png">
            <a:extLst>
              <a:ext uri="{FF2B5EF4-FFF2-40B4-BE49-F238E27FC236}">
                <a16:creationId xmlns:a16="http://schemas.microsoft.com/office/drawing/2014/main" id="{236CC670-0B29-4CE2-9ECC-3E44E41E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00" y="4546994"/>
            <a:ext cx="1182866" cy="238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B7224BC-AD57-46B0-B5E9-C9458E86A57B}"/>
              </a:ext>
            </a:extLst>
          </p:cNvPr>
          <p:cNvCxnSpPr>
            <a:cxnSpLocks/>
          </p:cNvCxnSpPr>
          <p:nvPr/>
        </p:nvCxnSpPr>
        <p:spPr>
          <a:xfrm>
            <a:off x="578498" y="2388637"/>
            <a:ext cx="0" cy="239677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16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dirty="0" smtClean="0">
            <a:solidFill>
              <a:schemeClr val="tx2">
                <a:lumMod val="50000"/>
              </a:schemeClr>
            </a:solidFill>
            <a:latin typeface="KoPub돋움체 Medium" panose="02020603020101020101" pitchFamily="18" charset="-127"/>
            <a:ea typeface="KoPub돋움체 Medium" panose="02020603020101020101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18759</TotalTime>
  <Words>688</Words>
  <Application>Microsoft Office PowerPoint</Application>
  <PresentationFormat>와이드스크린</PresentationFormat>
  <Paragraphs>131</Paragraphs>
  <Slides>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2" baseType="lpstr">
      <vt:lpstr>KoPub돋움체 Bold</vt:lpstr>
      <vt:lpstr>맑은 고딕</vt:lpstr>
      <vt:lpstr>Pretendard Light</vt:lpstr>
      <vt:lpstr>KoPubWorld돋움체 Bold</vt:lpstr>
      <vt:lpstr>나눔스퀘어 네오 ExtraBold</vt:lpstr>
      <vt:lpstr>Pretendard ExtraBold</vt:lpstr>
      <vt:lpstr>Pretendard Medium</vt:lpstr>
      <vt:lpstr>KoPubWorld돋움체 Medium</vt:lpstr>
      <vt:lpstr>KoPub돋움체 Light</vt:lpstr>
      <vt:lpstr>Pretendard SemiBold</vt:lpstr>
      <vt:lpstr>Arial</vt:lpstr>
      <vt:lpstr>나눔스퀘어 네오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ampm</dc:creator>
  <cp:lastModifiedBy>ampm</cp:lastModifiedBy>
  <cp:revision>263</cp:revision>
  <cp:lastPrinted>2024-04-12T04:31:11Z</cp:lastPrinted>
  <dcterms:created xsi:type="dcterms:W3CDTF">2020-07-10T01:40:51Z</dcterms:created>
  <dcterms:modified xsi:type="dcterms:W3CDTF">2025-10-31T09:51:35Z</dcterms:modified>
</cp:coreProperties>
</file>